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2" r:id="rId1"/>
  </p:sldMasterIdLst>
  <p:notesMasterIdLst>
    <p:notesMasterId r:id="rId21"/>
  </p:notesMasterIdLst>
  <p:handoutMasterIdLst>
    <p:handoutMasterId r:id="rId22"/>
  </p:handoutMasterIdLst>
  <p:sldIdLst>
    <p:sldId id="256" r:id="rId2"/>
    <p:sldId id="261" r:id="rId3"/>
    <p:sldId id="262" r:id="rId4"/>
    <p:sldId id="263" r:id="rId5"/>
    <p:sldId id="264" r:id="rId6"/>
    <p:sldId id="267" r:id="rId7"/>
    <p:sldId id="268" r:id="rId8"/>
    <p:sldId id="269" r:id="rId9"/>
    <p:sldId id="270" r:id="rId10"/>
    <p:sldId id="271" r:id="rId11"/>
    <p:sldId id="272" r:id="rId12"/>
    <p:sldId id="273" r:id="rId13"/>
    <p:sldId id="274" r:id="rId14"/>
    <p:sldId id="275" r:id="rId15"/>
    <p:sldId id="276" r:id="rId16"/>
    <p:sldId id="277" r:id="rId17"/>
    <p:sldId id="278" r:id="rId18"/>
    <p:sldId id="279" r:id="rId19"/>
    <p:sldId id="260"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8"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5/14/2023</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5/14/2023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19</a:t>
            </a:fld>
            <a:endParaRPr lang="en-US" dirty="0"/>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45932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86197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091101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425376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7617675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674741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408481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34812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05206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97246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139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03027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53540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5/14/2023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75607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537680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321018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5/14/2023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74090046"/>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image" Target="../media/image12.emf"/></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image" Target="../media/image13.emf"/></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png"/><Relationship Id="rId5" Type="http://schemas.openxmlformats.org/officeDocument/2006/relationships/image" Target="../media/image14.jpeg"/><Relationship Id="rId4" Type="http://schemas.openxmlformats.org/officeDocument/2006/relationships/notesSlide" Target="../notesSlides/notesSlide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5" cstate="screen">
            <a:alphaModFix amt="35000"/>
            <a:extLst>
              <a:ext uri="{28A0092B-C50C-407E-A947-70E740481C1C}">
                <a14:useLocalDpi xmlns:a14="http://schemas.microsoft.com/office/drawing/2010/main"/>
              </a:ext>
            </a:extLst>
          </a:blip>
          <a:srcRect l="8445" r="-1"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1295402" y="982132"/>
            <a:ext cx="9601196" cy="1303867"/>
          </a:xfrm>
        </p:spPr>
        <p:txBody>
          <a:bodyPr vert="horz" lIns="91440" tIns="45720" rIns="91440" bIns="45720" rtlCol="0" anchor="ctr">
            <a:normAutofit/>
          </a:bodyPr>
          <a:lstStyle/>
          <a:p>
            <a:pPr algn="just">
              <a:lnSpc>
                <a:spcPct val="90000"/>
              </a:lnSpc>
            </a:pPr>
            <a:r>
              <a:rPr lang="en-US" sz="4100" dirty="0">
                <a:ln>
                  <a:solidFill>
                    <a:schemeClr val="tx2">
                      <a:lumMod val="50000"/>
                    </a:schemeClr>
                  </a:solidFill>
                </a:ln>
                <a:solidFill>
                  <a:srgbClr val="FFFFFF"/>
                </a:solidFill>
                <a:latin typeface="Algerian" panose="04020705040A02060702" pitchFamily="82" charset="0"/>
              </a:rPr>
              <a:t>DATA MINING TECHNIQUES TO ESTIMATE OBESITY LEVELS</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1295401" y="2556932"/>
            <a:ext cx="9601196" cy="3318936"/>
          </a:xfrm>
        </p:spPr>
        <p:txBody>
          <a:bodyPr vert="horz" lIns="91440" tIns="45720" rIns="91440" bIns="45720" rtlCol="0" anchor="t">
            <a:normAutofit/>
          </a:bodyPr>
          <a:lstStyle/>
          <a:p>
            <a:pPr algn="l"/>
            <a:r>
              <a:rPr lang="en-US" dirty="0">
                <a:solidFill>
                  <a:srgbClr val="FFFFFF"/>
                </a:solidFill>
              </a:rPr>
              <a:t>BY</a:t>
            </a:r>
          </a:p>
          <a:p>
            <a:pPr algn="l"/>
            <a:r>
              <a:rPr lang="en-US" dirty="0">
                <a:solidFill>
                  <a:srgbClr val="FFFFFF"/>
                </a:solidFill>
              </a:rPr>
              <a:t>HEMA LATHA.  K</a:t>
            </a:r>
          </a:p>
          <a:p>
            <a:pPr algn="l"/>
            <a:r>
              <a:rPr lang="en-US" dirty="0">
                <a:solidFill>
                  <a:srgbClr val="FFFFFF"/>
                </a:solidFill>
              </a:rPr>
              <a:t>HAP 780 (data mining)</a:t>
            </a:r>
          </a:p>
          <a:p>
            <a:pPr algn="l"/>
            <a:r>
              <a:rPr lang="en-US" dirty="0">
                <a:solidFill>
                  <a:srgbClr val="FFFFFF"/>
                </a:solidFill>
              </a:rPr>
              <a:t>G01384405</a:t>
            </a:r>
          </a:p>
          <a:p>
            <a:pPr algn="l"/>
            <a:r>
              <a:rPr lang="en-US" dirty="0">
                <a:solidFill>
                  <a:srgbClr val="FFFFFF"/>
                </a:solidFill>
              </a:rPr>
              <a:t>Dr. Sanja Avramovic</a:t>
            </a:r>
          </a:p>
        </p:txBody>
      </p:sp>
      <p:pic>
        <p:nvPicPr>
          <p:cNvPr id="11" name="Audio 10">
            <a:hlinkClick r:id="" action="ppaction://media"/>
            <a:extLst>
              <a:ext uri="{FF2B5EF4-FFF2-40B4-BE49-F238E27FC236}">
                <a16:creationId xmlns:a16="http://schemas.microsoft.com/office/drawing/2014/main" id="{94B700B6-6CAE-B352-3200-38FC67340CF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877007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0529"/>
    </mc:Choice>
    <mc:Fallback>
      <p:transition spd="slow" advTm="105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A8AB9-486E-4160-F1E7-D5D1063223A0}"/>
              </a:ext>
            </a:extLst>
          </p:cNvPr>
          <p:cNvSpPr>
            <a:spLocks noGrp="1"/>
          </p:cNvSpPr>
          <p:nvPr>
            <p:ph type="title"/>
          </p:nvPr>
        </p:nvSpPr>
        <p:spPr/>
        <p:txBody>
          <a:bodyPr>
            <a:normAutofit fontScale="90000"/>
          </a:bodyPr>
          <a:lstStyle/>
          <a:p>
            <a:r>
              <a:rPr lang="en-US" dirty="0">
                <a:solidFill>
                  <a:schemeClr val="tx1"/>
                </a:solidFill>
                <a:latin typeface="Algerian" panose="04020705040A02060702" pitchFamily="82" charset="0"/>
              </a:rPr>
              <a:t>Categorization of BMI Attribute as underweight, normal, overweight</a:t>
            </a:r>
          </a:p>
        </p:txBody>
      </p:sp>
      <p:sp>
        <p:nvSpPr>
          <p:cNvPr id="3" name="Content Placeholder 2">
            <a:extLst>
              <a:ext uri="{FF2B5EF4-FFF2-40B4-BE49-F238E27FC236}">
                <a16:creationId xmlns:a16="http://schemas.microsoft.com/office/drawing/2014/main" id="{704A371D-6C86-AEDA-F05E-6181B75436CB}"/>
              </a:ext>
            </a:extLst>
          </p:cNvPr>
          <p:cNvSpPr>
            <a:spLocks noGrp="1"/>
          </p:cNvSpPr>
          <p:nvPr>
            <p:ph sz="half" idx="1"/>
          </p:nvPr>
        </p:nvSpPr>
        <p:spPr/>
        <p:txBody>
          <a:bodyPr>
            <a:normAutofit lnSpcReduction="10000"/>
          </a:bodyPr>
          <a:lstStyle/>
          <a:p>
            <a:pPr marL="457200" marR="0" algn="just">
              <a:spcBef>
                <a:spcPts val="0"/>
              </a:spcBef>
              <a:spcAft>
                <a:spcPts val="0"/>
              </a:spcAft>
            </a:pPr>
            <a:r>
              <a:rPr lang="en-US" sz="1800" dirty="0">
                <a:effectLst/>
                <a:latin typeface="Times New Roman" panose="02020603050405020304" pitchFamily="18" charset="0"/>
                <a:ea typeface="Calibri" panose="020F0502020204030204" pitchFamily="34" charset="0"/>
              </a:rPr>
              <a:t>To categorize the BMI attribute into underweight, normal, and overweight ranges, standard BMI classification thresholds can be used. The following ranges are commonly employed:</a:t>
            </a:r>
            <a:endParaRPr lang="en-US" sz="1800" dirty="0">
              <a:effectLst/>
              <a:latin typeface="Calibri" panose="020F0502020204030204" pitchFamily="34" charset="0"/>
              <a:ea typeface="Calibri" panose="020F0502020204030204" pitchFamily="34" charset="0"/>
            </a:endParaRPr>
          </a:p>
          <a:p>
            <a:pPr marL="342900" marR="0" lvl="0" indent="-342900" algn="just">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rPr>
              <a:t>Underweight: BMI less than 18.5</a:t>
            </a:r>
            <a:endParaRPr lang="en-US" sz="1800" dirty="0">
              <a:effectLst/>
              <a:latin typeface="Calibri" panose="020F0502020204030204" pitchFamily="34" charset="0"/>
              <a:ea typeface="Calibri" panose="020F0502020204030204" pitchFamily="34" charset="0"/>
            </a:endParaRPr>
          </a:p>
          <a:p>
            <a:pPr marL="342900" marR="0" lvl="0" indent="-342900" algn="just">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rPr>
              <a:t>Normal weight: BMI between 18.5 and 24.9</a:t>
            </a:r>
            <a:endParaRPr lang="en-US" sz="1800" dirty="0">
              <a:effectLst/>
              <a:latin typeface="Calibri" panose="020F0502020204030204" pitchFamily="34" charset="0"/>
              <a:ea typeface="Calibri" panose="020F0502020204030204" pitchFamily="34" charset="0"/>
            </a:endParaRPr>
          </a:p>
          <a:p>
            <a:pPr marL="342900" marR="0" lvl="0" indent="-342900" algn="just">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rPr>
              <a:t>Overweight/obese: BMI equal to or greater than 25</a:t>
            </a:r>
            <a:endParaRPr lang="en-US" sz="1800" dirty="0">
              <a:effectLst/>
              <a:latin typeface="Calibri" panose="020F0502020204030204" pitchFamily="34" charset="0"/>
              <a:ea typeface="Calibri" panose="020F0502020204030204" pitchFamily="34" charset="0"/>
            </a:endParaRPr>
          </a:p>
          <a:p>
            <a:pPr marL="457200" marR="0" algn="just">
              <a:spcBef>
                <a:spcPts val="0"/>
              </a:spcBef>
              <a:spcAft>
                <a:spcPts val="0"/>
              </a:spcAft>
            </a:pPr>
            <a:r>
              <a:rPr lang="en-US" sz="1800" dirty="0">
                <a:effectLst/>
                <a:latin typeface="Times New Roman" panose="02020603050405020304" pitchFamily="18" charset="0"/>
                <a:ea typeface="Calibri" panose="020F0502020204030204" pitchFamily="34" charset="0"/>
              </a:rPr>
              <a:t>By comparing the calculated BMI value with these thresholds, the BMI attribute can be categorized accordingly. The classes are created and stored in a #BMI_table.</a:t>
            </a:r>
            <a:endParaRPr lang="en-US" sz="1800" dirty="0">
              <a:effectLst/>
              <a:latin typeface="Calibri" panose="020F0502020204030204" pitchFamily="34" charset="0"/>
              <a:ea typeface="Calibri" panose="020F0502020204030204" pitchFamily="34" charset="0"/>
            </a:endParaRPr>
          </a:p>
          <a:p>
            <a:pPr marL="0" indent="0">
              <a:buNone/>
            </a:pPr>
            <a:endParaRPr lang="en-US" dirty="0"/>
          </a:p>
        </p:txBody>
      </p:sp>
      <p:pic>
        <p:nvPicPr>
          <p:cNvPr id="5" name="Content Placeholder 4" descr="A screenshot of a computer&#10;&#10;Description automatically generated with low confidence">
            <a:extLst>
              <a:ext uri="{FF2B5EF4-FFF2-40B4-BE49-F238E27FC236}">
                <a16:creationId xmlns:a16="http://schemas.microsoft.com/office/drawing/2014/main" id="{EF15FA08-5989-733C-2F29-57D0B6945D9D}"/>
              </a:ext>
            </a:extLst>
          </p:cNvPr>
          <p:cNvPicPr>
            <a:picLocks noGrp="1" noChangeAspect="1"/>
          </p:cNvPicPr>
          <p:nvPr>
            <p:ph sz="half" idx="2"/>
          </p:nvPr>
        </p:nvPicPr>
        <p:blipFill>
          <a:blip r:embed="rId4"/>
          <a:stretch>
            <a:fillRect/>
          </a:stretch>
        </p:blipFill>
        <p:spPr>
          <a:xfrm>
            <a:off x="5495926" y="2000250"/>
            <a:ext cx="3267074" cy="3670912"/>
          </a:xfrm>
          <a:prstGeom prst="rect">
            <a:avLst/>
          </a:prstGeom>
        </p:spPr>
      </p:pic>
      <p:pic>
        <p:nvPicPr>
          <p:cNvPr id="6" name="Audio 5">
            <a:hlinkClick r:id="" action="ppaction://media"/>
            <a:extLst>
              <a:ext uri="{FF2B5EF4-FFF2-40B4-BE49-F238E27FC236}">
                <a16:creationId xmlns:a16="http://schemas.microsoft.com/office/drawing/2014/main" id="{A3FADD83-F8C7-497A-15DD-6208D5905CC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80695527"/>
      </p:ext>
    </p:extLst>
  </p:cSld>
  <p:clrMapOvr>
    <a:masterClrMapping/>
  </p:clrMapOvr>
  <mc:AlternateContent xmlns:mc="http://schemas.openxmlformats.org/markup-compatibility/2006">
    <mc:Choice xmlns:p14="http://schemas.microsoft.com/office/powerpoint/2010/main" Requires="p14">
      <p:transition spd="slow" p14:dur="2000" advTm="48380"/>
    </mc:Choice>
    <mc:Fallback>
      <p:transition spd="slow" advTm="483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9668A-DA48-47BE-83CB-0972DBC08B05}"/>
              </a:ext>
            </a:extLst>
          </p:cNvPr>
          <p:cNvSpPr>
            <a:spLocks noGrp="1"/>
          </p:cNvSpPr>
          <p:nvPr>
            <p:ph type="title"/>
          </p:nvPr>
        </p:nvSpPr>
        <p:spPr/>
        <p:txBody>
          <a:bodyPr>
            <a:normAutofit/>
          </a:bodyPr>
          <a:lstStyle/>
          <a:p>
            <a:r>
              <a:rPr lang="en-US" sz="4800" dirty="0">
                <a:solidFill>
                  <a:schemeClr val="tx1"/>
                </a:solidFill>
                <a:latin typeface="Algerian" panose="04020705040A02060702" pitchFamily="82" charset="0"/>
              </a:rPr>
              <a:t>Join the tables :</a:t>
            </a:r>
          </a:p>
        </p:txBody>
      </p:sp>
      <p:sp>
        <p:nvSpPr>
          <p:cNvPr id="3" name="Content Placeholder 2">
            <a:extLst>
              <a:ext uri="{FF2B5EF4-FFF2-40B4-BE49-F238E27FC236}">
                <a16:creationId xmlns:a16="http://schemas.microsoft.com/office/drawing/2014/main" id="{78F7538F-9D56-83C7-5BDB-CF342C4F172A}"/>
              </a:ext>
            </a:extLst>
          </p:cNvPr>
          <p:cNvSpPr>
            <a:spLocks noGrp="1"/>
          </p:cNvSpPr>
          <p:nvPr>
            <p:ph sz="half" idx="1"/>
          </p:nvPr>
        </p:nvSpPr>
        <p:spPr/>
        <p:txBody>
          <a:bodyPr/>
          <a:lstStyle/>
          <a:p>
            <a:r>
              <a:rPr lang="en-US" sz="1800" dirty="0">
                <a:effectLst/>
                <a:latin typeface="Times New Roman" panose="02020603050405020304" pitchFamily="18" charset="0"/>
                <a:ea typeface="Calibri" panose="020F0502020204030204" pitchFamily="34" charset="0"/>
              </a:rPr>
              <a:t>The classes of </a:t>
            </a:r>
            <a:r>
              <a:rPr lang="en-US" sz="1800" dirty="0" err="1">
                <a:effectLst/>
                <a:latin typeface="Times New Roman" panose="02020603050405020304" pitchFamily="18" charset="0"/>
                <a:ea typeface="Calibri" panose="020F0502020204030204" pitchFamily="34" charset="0"/>
              </a:rPr>
              <a:t>obesity_levels</a:t>
            </a:r>
            <a:r>
              <a:rPr lang="en-US" sz="1800" dirty="0">
                <a:effectLst/>
                <a:latin typeface="Times New Roman" panose="02020603050405020304" pitchFamily="18" charset="0"/>
                <a:ea typeface="Calibri" panose="020F0502020204030204" pitchFamily="34" charset="0"/>
              </a:rPr>
              <a:t> were stored in a temporary table. So, Joined the temporary table with the obesity table based on a common key or identifier. This allowed us to combine the information from both tables into a single joined table. After the join operation, we obtained the final joined table, which included the attributes from the obesity table as well as the corresponding </a:t>
            </a:r>
            <a:r>
              <a:rPr lang="en-US" sz="1800" dirty="0" err="1">
                <a:effectLst/>
                <a:latin typeface="Times New Roman" panose="02020603050405020304" pitchFamily="18" charset="0"/>
                <a:ea typeface="Calibri" panose="020F0502020204030204" pitchFamily="34" charset="0"/>
              </a:rPr>
              <a:t>obesity_level</a:t>
            </a:r>
            <a:r>
              <a:rPr lang="en-US" sz="1800" dirty="0">
                <a:effectLst/>
                <a:latin typeface="Times New Roman" panose="02020603050405020304" pitchFamily="18" charset="0"/>
                <a:ea typeface="Calibri" panose="020F0502020204030204" pitchFamily="34" charset="0"/>
              </a:rPr>
              <a:t> classes. </a:t>
            </a:r>
          </a:p>
          <a:p>
            <a:r>
              <a:rPr lang="en-US" dirty="0">
                <a:latin typeface="Times New Roman" panose="02020603050405020304" pitchFamily="18" charset="0"/>
                <a:ea typeface="Calibri" panose="020F0502020204030204" pitchFamily="34" charset="0"/>
              </a:rPr>
              <a:t>Created the final data set.</a:t>
            </a:r>
            <a:endParaRPr lang="en-US" sz="1800" dirty="0">
              <a:effectLst/>
              <a:latin typeface="Calibri" panose="020F0502020204030204" pitchFamily="34" charset="0"/>
              <a:ea typeface="Calibri" panose="020F0502020204030204" pitchFamily="34" charset="0"/>
            </a:endParaRPr>
          </a:p>
          <a:p>
            <a:pPr marL="0" indent="0">
              <a:buNone/>
            </a:pPr>
            <a:endParaRPr lang="en-US" dirty="0"/>
          </a:p>
        </p:txBody>
      </p:sp>
      <p:pic>
        <p:nvPicPr>
          <p:cNvPr id="5" name="Content Placeholder 4" descr="A screenshot of a calendar&#10;&#10;Description automatically generated with medium confidence">
            <a:extLst>
              <a:ext uri="{FF2B5EF4-FFF2-40B4-BE49-F238E27FC236}">
                <a16:creationId xmlns:a16="http://schemas.microsoft.com/office/drawing/2014/main" id="{54955D4A-11FD-9010-DC91-B48010C2E13B}"/>
              </a:ext>
            </a:extLst>
          </p:cNvPr>
          <p:cNvPicPr>
            <a:picLocks noGrp="1" noChangeAspect="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5089352" y="2503351"/>
            <a:ext cx="4892848" cy="2668724"/>
          </a:xfrm>
          <a:prstGeom prst="rect">
            <a:avLst/>
          </a:prstGeom>
          <a:noFill/>
          <a:ln>
            <a:noFill/>
          </a:ln>
        </p:spPr>
      </p:pic>
      <p:pic>
        <p:nvPicPr>
          <p:cNvPr id="6" name="Audio 5">
            <a:hlinkClick r:id="" action="ppaction://media"/>
            <a:extLst>
              <a:ext uri="{FF2B5EF4-FFF2-40B4-BE49-F238E27FC236}">
                <a16:creationId xmlns:a16="http://schemas.microsoft.com/office/drawing/2014/main" id="{D0E8D00D-8370-8782-D013-B250316B080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59734530"/>
      </p:ext>
    </p:extLst>
  </p:cSld>
  <p:clrMapOvr>
    <a:masterClrMapping/>
  </p:clrMapOvr>
  <mc:AlternateContent xmlns:mc="http://schemas.openxmlformats.org/markup-compatibility/2006">
    <mc:Choice xmlns:p14="http://schemas.microsoft.com/office/powerpoint/2010/main" Requires="p14">
      <p:transition spd="slow" p14:dur="2000" advTm="35346"/>
    </mc:Choice>
    <mc:Fallback>
      <p:transition spd="slow" advTm="353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1C071-027B-363F-A265-BD6970BC3A1B}"/>
              </a:ext>
            </a:extLst>
          </p:cNvPr>
          <p:cNvSpPr>
            <a:spLocks noGrp="1"/>
          </p:cNvSpPr>
          <p:nvPr>
            <p:ph type="title"/>
          </p:nvPr>
        </p:nvSpPr>
        <p:spPr>
          <a:xfrm>
            <a:off x="677334" y="1498603"/>
            <a:ext cx="3854528" cy="3197221"/>
          </a:xfrm>
        </p:spPr>
        <p:txBody>
          <a:bodyPr>
            <a:noAutofit/>
          </a:bodyPr>
          <a:lstStyle/>
          <a:p>
            <a:pPr marL="342900" marR="0" lvl="0" indent="-342900">
              <a:spcBef>
                <a:spcPts val="0"/>
              </a:spcBef>
              <a:spcAft>
                <a:spcPts val="0"/>
              </a:spcAft>
            </a:pPr>
            <a:r>
              <a:rPr lang="en-US" sz="3600" b="1" dirty="0">
                <a:solidFill>
                  <a:schemeClr val="tx1"/>
                </a:solidFill>
                <a:effectLst/>
                <a:latin typeface="Algerian" panose="04020705040A02060702" pitchFamily="82" charset="0"/>
                <a:ea typeface="Calibri" panose="020F0502020204030204" pitchFamily="34" charset="0"/>
              </a:rPr>
              <a:t>Splitting the data for Data Analysis:</a:t>
            </a:r>
            <a:br>
              <a:rPr lang="en-US" sz="3600" dirty="0">
                <a:solidFill>
                  <a:schemeClr val="tx1"/>
                </a:solidFill>
                <a:effectLst/>
                <a:latin typeface="Algerian" panose="04020705040A02060702" pitchFamily="82" charset="0"/>
                <a:ea typeface="Calibri" panose="020F0502020204030204" pitchFamily="34" charset="0"/>
              </a:rPr>
            </a:br>
            <a:endParaRPr lang="en-US" sz="3600" dirty="0">
              <a:solidFill>
                <a:schemeClr val="tx1"/>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93D095D5-5545-DEA4-5D6A-9456A8F77EF3}"/>
              </a:ext>
            </a:extLst>
          </p:cNvPr>
          <p:cNvSpPr>
            <a:spLocks noGrp="1"/>
          </p:cNvSpPr>
          <p:nvPr>
            <p:ph idx="1"/>
          </p:nvPr>
        </p:nvSpPr>
        <p:spPr/>
        <p:txBody>
          <a:bodyPr>
            <a:normAutofit/>
          </a:bodyPr>
          <a:lstStyle/>
          <a:p>
            <a:pPr marL="114300" marR="0" indent="0" algn="just">
              <a:spcBef>
                <a:spcPts val="0"/>
              </a:spcBef>
              <a:spcAft>
                <a:spcPts val="0"/>
              </a:spcAft>
              <a:buNone/>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p>
          <a:p>
            <a:pPr algn="just"/>
            <a:r>
              <a:rPr lang="en-US" sz="2000" kern="0" dirty="0">
                <a:effectLst/>
                <a:latin typeface="Times New Roman" panose="02020603050405020304" pitchFamily="18" charset="0"/>
                <a:ea typeface="Calibri" panose="020F0502020204030204" pitchFamily="34" charset="0"/>
                <a:cs typeface="Times New Roman" panose="02020603050405020304" pitchFamily="18" charset="0"/>
              </a:rPr>
              <a:t>To conduct data analysis, the final dataset has 1766 records &amp; they were split into training and testing sets using the 80/20 rule. The dataset was first randomly shuffled to ensure an unbiased distribution of instances. Subsequently, 80% of the shuffled data was assigned for training purposes, while the remaining 20% was reserved for evaluating the performance of the predictive models. This split enabled the construction of various predictive models using Weka's algorithms on the training data, allowing for learning and pattern discovery. </a:t>
            </a:r>
            <a:endParaRPr lang="en-US" sz="2000" dirty="0">
              <a:latin typeface="Times New Roman" panose="02020603050405020304" pitchFamily="18" charset="0"/>
              <a:cs typeface="Times New Roman" panose="02020603050405020304" pitchFamily="18" charset="0"/>
            </a:endParaRPr>
          </a:p>
        </p:txBody>
      </p:sp>
      <p:pic>
        <p:nvPicPr>
          <p:cNvPr id="5" name="Audio 4">
            <a:hlinkClick r:id="" action="ppaction://media"/>
            <a:extLst>
              <a:ext uri="{FF2B5EF4-FFF2-40B4-BE49-F238E27FC236}">
                <a16:creationId xmlns:a16="http://schemas.microsoft.com/office/drawing/2014/main" id="{AE273805-A804-DC25-D672-F567DDEED73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89625638"/>
      </p:ext>
    </p:extLst>
  </p:cSld>
  <p:clrMapOvr>
    <a:masterClrMapping/>
  </p:clrMapOvr>
  <mc:AlternateContent xmlns:mc="http://schemas.openxmlformats.org/markup-compatibility/2006">
    <mc:Choice xmlns:p14="http://schemas.microsoft.com/office/powerpoint/2010/main" Requires="p14">
      <p:transition spd="slow" p14:dur="2000" advTm="43090"/>
    </mc:Choice>
    <mc:Fallback>
      <p:transition spd="slow" advTm="43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7D51EB58-51C1-34AD-E705-F11D460AAE27}"/>
              </a:ext>
            </a:extLst>
          </p:cNvPr>
          <p:cNvSpPr>
            <a:spLocks noGrp="1"/>
          </p:cNvSpPr>
          <p:nvPr>
            <p:ph type="title"/>
          </p:nvPr>
        </p:nvSpPr>
        <p:spPr>
          <a:xfrm>
            <a:off x="677334" y="609600"/>
            <a:ext cx="8596668" cy="1320800"/>
          </a:xfrm>
        </p:spPr>
        <p:txBody>
          <a:bodyPr vert="horz" lIns="91440" tIns="45720" rIns="91440" bIns="45720" rtlCol="0" anchor="t">
            <a:normAutofit/>
          </a:bodyPr>
          <a:lstStyle/>
          <a:p>
            <a:r>
              <a:rPr lang="en-US" dirty="0">
                <a:ln>
                  <a:solidFill>
                    <a:schemeClr val="bg2">
                      <a:lumMod val="75000"/>
                    </a:schemeClr>
                  </a:solidFill>
                </a:ln>
                <a:solidFill>
                  <a:schemeClr val="bg2">
                    <a:lumMod val="10000"/>
                  </a:schemeClr>
                </a:solidFill>
                <a:latin typeface="Algerian" panose="04020705040A02060702" pitchFamily="82" charset="0"/>
              </a:rPr>
              <a:t>DATA ANALYSIS USING WEKA:</a:t>
            </a:r>
          </a:p>
        </p:txBody>
      </p:sp>
      <p:sp>
        <p:nvSpPr>
          <p:cNvPr id="3" name="Content Placeholder 2">
            <a:extLst>
              <a:ext uri="{FF2B5EF4-FFF2-40B4-BE49-F238E27FC236}">
                <a16:creationId xmlns:a16="http://schemas.microsoft.com/office/drawing/2014/main" id="{A33A2D33-E57C-E239-E2D0-79E058E01FEB}"/>
              </a:ext>
            </a:extLst>
          </p:cNvPr>
          <p:cNvSpPr>
            <a:spLocks noGrp="1"/>
          </p:cNvSpPr>
          <p:nvPr>
            <p:ph sz="half" idx="1"/>
          </p:nvPr>
        </p:nvSpPr>
        <p:spPr>
          <a:xfrm>
            <a:off x="6336287" y="2160589"/>
            <a:ext cx="2934714" cy="3880773"/>
          </a:xfrm>
        </p:spPr>
        <p:txBody>
          <a:bodyPr vert="horz" lIns="91440" tIns="45720" rIns="91440" bIns="45720" rtlCol="0">
            <a:normAutofit/>
          </a:bodyPr>
          <a:lstStyle/>
          <a:p>
            <a:pPr>
              <a:lnSpc>
                <a:spcPct val="90000"/>
              </a:lnSpc>
            </a:pPr>
            <a:r>
              <a:rPr lang="en-US" sz="1500">
                <a:effectLst/>
              </a:rPr>
              <a:t>In the data analysis and model-building phase using Weka, the processed dataset was utilized. </a:t>
            </a:r>
          </a:p>
          <a:p>
            <a:pPr>
              <a:lnSpc>
                <a:spcPct val="90000"/>
              </a:lnSpc>
            </a:pPr>
            <a:r>
              <a:rPr lang="en-US" sz="1500">
                <a:effectLst/>
              </a:rPr>
              <a:t>The dataset was divided into training and testing data using the Percentage Split method, and 4 predictive models were built based on this approach. </a:t>
            </a:r>
          </a:p>
          <a:p>
            <a:pPr>
              <a:lnSpc>
                <a:spcPct val="90000"/>
              </a:lnSpc>
            </a:pPr>
            <a:r>
              <a:rPr lang="en-US" sz="1500">
                <a:effectLst/>
              </a:rPr>
              <a:t>The models were then evaluated using the testing data to assess their performance and predictive capabilities.</a:t>
            </a:r>
          </a:p>
          <a:p>
            <a:pPr>
              <a:lnSpc>
                <a:spcPct val="90000"/>
              </a:lnSpc>
            </a:pPr>
            <a:endParaRPr lang="en-US" sz="1500"/>
          </a:p>
        </p:txBody>
      </p:sp>
      <p:pic>
        <p:nvPicPr>
          <p:cNvPr id="7" name="Content Placeholder 6" descr="A screenshot of a computer&#10;&#10;Description automatically generated">
            <a:extLst>
              <a:ext uri="{FF2B5EF4-FFF2-40B4-BE49-F238E27FC236}">
                <a16:creationId xmlns:a16="http://schemas.microsoft.com/office/drawing/2014/main" id="{1DC10B8F-B178-F407-5A75-BF347CD06F1C}"/>
              </a:ext>
            </a:extLst>
          </p:cNvPr>
          <p:cNvPicPr>
            <a:picLocks noGrp="1" noChangeAspect="1"/>
          </p:cNvPicPr>
          <p:nvPr>
            <p:ph sz="half" idx="2"/>
          </p:nvPr>
        </p:nvPicPr>
        <p:blipFill rotWithShape="1">
          <a:blip r:embed="rId4"/>
          <a:srcRect t="1262" r="3" b="3"/>
          <a:stretch/>
        </p:blipFill>
        <p:spPr>
          <a:xfrm>
            <a:off x="677335" y="2159331"/>
            <a:ext cx="5056716" cy="3882362"/>
          </a:xfrm>
          <a:prstGeom prst="rect">
            <a:avLst/>
          </a:prstGeom>
        </p:spPr>
      </p:pic>
      <p:pic>
        <p:nvPicPr>
          <p:cNvPr id="5" name="Audio 4">
            <a:hlinkClick r:id="" action="ppaction://media"/>
            <a:extLst>
              <a:ext uri="{FF2B5EF4-FFF2-40B4-BE49-F238E27FC236}">
                <a16:creationId xmlns:a16="http://schemas.microsoft.com/office/drawing/2014/main" id="{8B0407C9-4C82-3A8A-46C1-883CC723F82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42565539"/>
      </p:ext>
    </p:extLst>
  </p:cSld>
  <p:clrMapOvr>
    <a:masterClrMapping/>
  </p:clrMapOvr>
  <mc:AlternateContent xmlns:mc="http://schemas.openxmlformats.org/markup-compatibility/2006">
    <mc:Choice xmlns:p14="http://schemas.microsoft.com/office/powerpoint/2010/main" Requires="p14">
      <p:transition spd="slow" p14:dur="2000" advTm="32797"/>
    </mc:Choice>
    <mc:Fallback>
      <p:transition spd="slow" advTm="327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862D6-F3F7-7832-A6AC-AA226B21EE28}"/>
              </a:ext>
            </a:extLst>
          </p:cNvPr>
          <p:cNvSpPr>
            <a:spLocks noGrp="1"/>
          </p:cNvSpPr>
          <p:nvPr>
            <p:ph type="title"/>
          </p:nvPr>
        </p:nvSpPr>
        <p:spPr/>
        <p:txBody>
          <a:bodyPr/>
          <a:lstStyle/>
          <a:p>
            <a:r>
              <a:rPr lang="en-US" sz="4000" b="1" dirty="0">
                <a:ln>
                  <a:solidFill>
                    <a:schemeClr val="bg2">
                      <a:lumMod val="75000"/>
                    </a:schemeClr>
                  </a:solidFill>
                </a:ln>
                <a:solidFill>
                  <a:schemeClr val="bg2">
                    <a:lumMod val="10000"/>
                  </a:schemeClr>
                </a:solidFill>
                <a:effectLst/>
                <a:latin typeface="Algerian" panose="04020705040A02060702" pitchFamily="82" charset="0"/>
                <a:ea typeface="Calibri" panose="020F0502020204030204" pitchFamily="34" charset="0"/>
              </a:rPr>
              <a:t>RESULTS:</a:t>
            </a:r>
            <a:br>
              <a:rPr lang="en-US" sz="1800" dirty="0">
                <a:ln>
                  <a:solidFill>
                    <a:schemeClr val="bg2">
                      <a:lumMod val="75000"/>
                    </a:schemeClr>
                  </a:solidFill>
                </a:ln>
                <a:effectLst/>
                <a:latin typeface="Calibri" panose="020F0502020204030204" pitchFamily="34" charset="0"/>
                <a:ea typeface="Calibri" panose="020F0502020204030204" pitchFamily="34" charset="0"/>
              </a:rPr>
            </a:br>
            <a:endParaRPr lang="en-US" dirty="0">
              <a:ln>
                <a:solidFill>
                  <a:schemeClr val="bg2">
                    <a:lumMod val="75000"/>
                  </a:schemeClr>
                </a:solidFill>
              </a:ln>
            </a:endParaRPr>
          </a:p>
        </p:txBody>
      </p:sp>
      <p:sp>
        <p:nvSpPr>
          <p:cNvPr id="3" name="Content Placeholder 2">
            <a:extLst>
              <a:ext uri="{FF2B5EF4-FFF2-40B4-BE49-F238E27FC236}">
                <a16:creationId xmlns:a16="http://schemas.microsoft.com/office/drawing/2014/main" id="{FD9A99A2-BE7F-4556-3D93-C179D70A5E81}"/>
              </a:ext>
            </a:extLst>
          </p:cNvPr>
          <p:cNvSpPr>
            <a:spLocks noGrp="1"/>
          </p:cNvSpPr>
          <p:nvPr>
            <p:ph sz="half" idx="1"/>
          </p:nvPr>
        </p:nvSpPr>
        <p:spPr/>
        <p:txBody>
          <a:bodyPr>
            <a:normAutofit lnSpcReduction="10000"/>
          </a:bodyPr>
          <a:lstStyle/>
          <a:p>
            <a:r>
              <a:rPr lang="en-US" sz="1800" dirty="0">
                <a:effectLst/>
                <a:latin typeface="Times New Roman" panose="02020603050405020304" pitchFamily="18" charset="0"/>
                <a:ea typeface="Calibri" panose="020F0502020204030204" pitchFamily="34" charset="0"/>
              </a:rPr>
              <a:t>This analysis reveals a correlation between family predisposition to obesity and the current state of obesity in adolescent and adult age groups. </a:t>
            </a:r>
          </a:p>
          <a:p>
            <a:r>
              <a:rPr lang="en-US" sz="1800" dirty="0">
                <a:effectLst/>
                <a:latin typeface="Times New Roman" panose="02020603050405020304" pitchFamily="18" charset="0"/>
                <a:ea typeface="Calibri" panose="020F0502020204030204" pitchFamily="34" charset="0"/>
              </a:rPr>
              <a:t>In Table 1 presents the results of the Percentage Split Method, indicating the accuracy, precision, recall, and ROC area for each model on the training set. </a:t>
            </a:r>
          </a:p>
          <a:p>
            <a:r>
              <a:rPr lang="en-US" sz="1800" dirty="0">
                <a:effectLst/>
                <a:latin typeface="Times New Roman" panose="02020603050405020304" pitchFamily="18" charset="0"/>
                <a:ea typeface="Calibri" panose="020F0502020204030204" pitchFamily="34" charset="0"/>
              </a:rPr>
              <a:t>Random Forest &amp; Random tree achieves the highest accuracy of 100% and a ROC area of 1, demonstrating superior performance compared to other models.</a:t>
            </a:r>
            <a:endParaRPr lang="en-US" sz="1800" dirty="0">
              <a:effectLst/>
              <a:latin typeface="Calibri" panose="020F0502020204030204" pitchFamily="34" charset="0"/>
              <a:ea typeface="Calibri" panose="020F0502020204030204" pitchFamily="34" charset="0"/>
            </a:endParaRPr>
          </a:p>
          <a:p>
            <a:pPr marL="0" indent="0">
              <a:buNone/>
            </a:pPr>
            <a:endParaRPr lang="en-US" dirty="0"/>
          </a:p>
        </p:txBody>
      </p:sp>
      <p:pic>
        <p:nvPicPr>
          <p:cNvPr id="7" name="Content Placeholder 6">
            <a:extLst>
              <a:ext uri="{FF2B5EF4-FFF2-40B4-BE49-F238E27FC236}">
                <a16:creationId xmlns:a16="http://schemas.microsoft.com/office/drawing/2014/main" id="{CFBC9EB9-3DDD-E07D-1609-B1DC6E77DAE1}"/>
              </a:ext>
            </a:extLst>
          </p:cNvPr>
          <p:cNvPicPr>
            <a:picLocks noGrp="1" noChangeAspect="1"/>
          </p:cNvPicPr>
          <p:nvPr>
            <p:ph sz="half" idx="2"/>
          </p:nvPr>
        </p:nvPicPr>
        <p:blipFill>
          <a:blip r:embed="rId4"/>
          <a:stretch>
            <a:fillRect/>
          </a:stretch>
        </p:blipFill>
        <p:spPr>
          <a:xfrm>
            <a:off x="5089525" y="2638426"/>
            <a:ext cx="5149850" cy="1978584"/>
          </a:xfrm>
          <a:prstGeom prst="rect">
            <a:avLst/>
          </a:prstGeom>
        </p:spPr>
      </p:pic>
      <p:pic>
        <p:nvPicPr>
          <p:cNvPr id="5" name="Audio 4">
            <a:hlinkClick r:id="" action="ppaction://media"/>
            <a:extLst>
              <a:ext uri="{FF2B5EF4-FFF2-40B4-BE49-F238E27FC236}">
                <a16:creationId xmlns:a16="http://schemas.microsoft.com/office/drawing/2014/main" id="{1E29B886-7768-7B06-E08C-9A3CB365789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76383451"/>
      </p:ext>
    </p:extLst>
  </p:cSld>
  <p:clrMapOvr>
    <a:masterClrMapping/>
  </p:clrMapOvr>
  <mc:AlternateContent xmlns:mc="http://schemas.openxmlformats.org/markup-compatibility/2006">
    <mc:Choice xmlns:p14="http://schemas.microsoft.com/office/powerpoint/2010/main" Requires="p14">
      <p:transition spd="slow" p14:dur="2000" advTm="37691"/>
    </mc:Choice>
    <mc:Fallback>
      <p:transition spd="slow" advTm="376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D8F1E-7924-7BFC-D4F3-78E385598A38}"/>
              </a:ext>
            </a:extLst>
          </p:cNvPr>
          <p:cNvSpPr>
            <a:spLocks noGrp="1"/>
          </p:cNvSpPr>
          <p:nvPr>
            <p:ph type="title"/>
          </p:nvPr>
        </p:nvSpPr>
        <p:spPr/>
        <p:txBody>
          <a:bodyPr/>
          <a:lstStyle/>
          <a:p>
            <a:r>
              <a:rPr lang="en-US" sz="3600" b="1" dirty="0">
                <a:ln>
                  <a:solidFill>
                    <a:schemeClr val="bg2">
                      <a:lumMod val="75000"/>
                    </a:schemeClr>
                  </a:solidFill>
                </a:ln>
                <a:solidFill>
                  <a:schemeClr val="bg2">
                    <a:lumMod val="10000"/>
                  </a:schemeClr>
                </a:solidFill>
                <a:effectLst/>
                <a:latin typeface="Algerian" panose="04020705040A02060702" pitchFamily="82" charset="0"/>
                <a:ea typeface="Calibri" panose="020F0502020204030204" pitchFamily="34" charset="0"/>
              </a:rPr>
              <a:t>RESULTS:</a:t>
            </a:r>
            <a:endParaRPr lang="en-US" dirty="0">
              <a:ln>
                <a:solidFill>
                  <a:schemeClr val="bg2">
                    <a:lumMod val="75000"/>
                  </a:schemeClr>
                </a:solidFill>
              </a:ln>
            </a:endParaRPr>
          </a:p>
        </p:txBody>
      </p:sp>
      <p:sp>
        <p:nvSpPr>
          <p:cNvPr id="3" name="Content Placeholder 2">
            <a:extLst>
              <a:ext uri="{FF2B5EF4-FFF2-40B4-BE49-F238E27FC236}">
                <a16:creationId xmlns:a16="http://schemas.microsoft.com/office/drawing/2014/main" id="{567B8B60-11EA-FBE5-BD60-D31E3747B57F}"/>
              </a:ext>
            </a:extLst>
          </p:cNvPr>
          <p:cNvSpPr>
            <a:spLocks noGrp="1"/>
          </p:cNvSpPr>
          <p:nvPr>
            <p:ph sz="half" idx="1"/>
          </p:nvPr>
        </p:nvSpPr>
        <p:spPr/>
        <p:txBody>
          <a:bodyPr>
            <a:normAutofit fontScale="92500" lnSpcReduction="10000"/>
          </a:bodyPr>
          <a:lstStyle/>
          <a:p>
            <a:r>
              <a:rPr lang="en-US" sz="1800" dirty="0">
                <a:effectLst/>
                <a:latin typeface="Times New Roman" panose="02020603050405020304" pitchFamily="18" charset="0"/>
                <a:ea typeface="Calibri" panose="020F0502020204030204" pitchFamily="34" charset="0"/>
              </a:rPr>
              <a:t>In Table 2 displays the results of the testing set evaluation. </a:t>
            </a:r>
          </a:p>
          <a:p>
            <a:r>
              <a:rPr lang="en-US" sz="1800" dirty="0">
                <a:effectLst/>
                <a:latin typeface="Times New Roman" panose="02020603050405020304" pitchFamily="18" charset="0"/>
                <a:ea typeface="Calibri" panose="020F0502020204030204" pitchFamily="34" charset="0"/>
              </a:rPr>
              <a:t>Naïve Bayes achieves an accuracy of 88.67%, while Logistic Regression and Random Forest have accuracies of 87.19% and 89.2% respectively. </a:t>
            </a:r>
          </a:p>
          <a:p>
            <a:r>
              <a:rPr lang="en-US" sz="1800" dirty="0">
                <a:effectLst/>
                <a:latin typeface="Times New Roman" panose="02020603050405020304" pitchFamily="18" charset="0"/>
                <a:ea typeface="Calibri" panose="020F0502020204030204" pitchFamily="34" charset="0"/>
              </a:rPr>
              <a:t>Random Tree performs the best on the testing set, achieving an accuracy of 91.6%. </a:t>
            </a:r>
          </a:p>
          <a:p>
            <a:r>
              <a:rPr lang="en-US" sz="1800" dirty="0">
                <a:effectLst/>
                <a:latin typeface="Times New Roman" panose="02020603050405020304" pitchFamily="18" charset="0"/>
                <a:ea typeface="Calibri" panose="020F0502020204030204" pitchFamily="34" charset="0"/>
              </a:rPr>
              <a:t>These results highlight the models' performance on unseen data, with Random Tree outperforming the other models in terms of accuracy and ROC area.</a:t>
            </a:r>
            <a:endParaRPr lang="en-US" sz="1800" dirty="0">
              <a:effectLst/>
              <a:latin typeface="Calibri" panose="020F0502020204030204" pitchFamily="34" charset="0"/>
              <a:ea typeface="Calibri" panose="020F0502020204030204" pitchFamily="34" charset="0"/>
            </a:endParaRPr>
          </a:p>
          <a:p>
            <a:pPr marL="0" indent="0">
              <a:buNone/>
            </a:pPr>
            <a:endParaRPr lang="en-US" dirty="0"/>
          </a:p>
        </p:txBody>
      </p:sp>
      <p:pic>
        <p:nvPicPr>
          <p:cNvPr id="6" name="Content Placeholder 5">
            <a:extLst>
              <a:ext uri="{FF2B5EF4-FFF2-40B4-BE49-F238E27FC236}">
                <a16:creationId xmlns:a16="http://schemas.microsoft.com/office/drawing/2014/main" id="{C48995CE-B666-8385-42ED-07ED2BCF3C65}"/>
              </a:ext>
            </a:extLst>
          </p:cNvPr>
          <p:cNvPicPr>
            <a:picLocks noGrp="1" noChangeAspect="1"/>
          </p:cNvPicPr>
          <p:nvPr>
            <p:ph sz="half" idx="2"/>
          </p:nvPr>
        </p:nvPicPr>
        <p:blipFill>
          <a:blip r:embed="rId4"/>
          <a:stretch>
            <a:fillRect/>
          </a:stretch>
        </p:blipFill>
        <p:spPr>
          <a:xfrm>
            <a:off x="5089525" y="3019425"/>
            <a:ext cx="4864100" cy="2038349"/>
          </a:xfrm>
          <a:prstGeom prst="rect">
            <a:avLst/>
          </a:prstGeom>
        </p:spPr>
      </p:pic>
      <p:pic>
        <p:nvPicPr>
          <p:cNvPr id="5" name="Audio 4">
            <a:hlinkClick r:id="" action="ppaction://media"/>
            <a:extLst>
              <a:ext uri="{FF2B5EF4-FFF2-40B4-BE49-F238E27FC236}">
                <a16:creationId xmlns:a16="http://schemas.microsoft.com/office/drawing/2014/main" id="{AFD266A6-8111-06F1-851B-17DFF14A79B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79456381"/>
      </p:ext>
    </p:extLst>
  </p:cSld>
  <p:clrMapOvr>
    <a:masterClrMapping/>
  </p:clrMapOvr>
  <mc:AlternateContent xmlns:mc="http://schemas.openxmlformats.org/markup-compatibility/2006">
    <mc:Choice xmlns:p14="http://schemas.microsoft.com/office/powerpoint/2010/main" Requires="p14">
      <p:transition spd="slow" p14:dur="2000" advTm="40634"/>
    </mc:Choice>
    <mc:Fallback>
      <p:transition spd="slow" advTm="406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98888-1C9E-FAA5-F5F3-E04C628D358A}"/>
              </a:ext>
            </a:extLst>
          </p:cNvPr>
          <p:cNvSpPr>
            <a:spLocks noGrp="1"/>
          </p:cNvSpPr>
          <p:nvPr>
            <p:ph type="title"/>
          </p:nvPr>
        </p:nvSpPr>
        <p:spPr>
          <a:xfrm>
            <a:off x="905933" y="2508254"/>
            <a:ext cx="3854528" cy="1278466"/>
          </a:xfrm>
        </p:spPr>
        <p:txBody>
          <a:bodyPr>
            <a:normAutofit/>
          </a:bodyPr>
          <a:lstStyle/>
          <a:p>
            <a:r>
              <a:rPr lang="en-US" sz="4400" dirty="0">
                <a:solidFill>
                  <a:schemeClr val="bg2">
                    <a:lumMod val="10000"/>
                  </a:schemeClr>
                </a:solidFill>
                <a:latin typeface="Algerian" panose="04020705040A02060702" pitchFamily="82" charset="0"/>
              </a:rPr>
              <a:t>Conclusion</a:t>
            </a:r>
          </a:p>
        </p:txBody>
      </p:sp>
      <p:sp>
        <p:nvSpPr>
          <p:cNvPr id="5" name="Content Placeholder 4">
            <a:extLst>
              <a:ext uri="{FF2B5EF4-FFF2-40B4-BE49-F238E27FC236}">
                <a16:creationId xmlns:a16="http://schemas.microsoft.com/office/drawing/2014/main" id="{CAB46526-1D1D-BD5C-403E-F4FC55E9251F}"/>
              </a:ext>
            </a:extLst>
          </p:cNvPr>
          <p:cNvSpPr>
            <a:spLocks noGrp="1"/>
          </p:cNvSpPr>
          <p:nvPr>
            <p:ph idx="1"/>
          </p:nvPr>
        </p:nvSpPr>
        <p:spPr/>
        <p:txBody>
          <a:bodyPr>
            <a:normAutofit/>
          </a:bodyPr>
          <a:lstStyle/>
          <a:p>
            <a:pPr algn="just"/>
            <a:r>
              <a:rPr lang="en-US" sz="2400" dirty="0">
                <a:effectLst/>
                <a:latin typeface="Times New Roman" panose="02020603050405020304" pitchFamily="18" charset="0"/>
                <a:ea typeface="Calibri" panose="020F0502020204030204" pitchFamily="34" charset="0"/>
              </a:rPr>
              <a:t>This study helps to determine which model works better in determining obesity levels.  Addressing obesity is crucial for reducing the prevalence of related comorbidities such as cardiovascular conditions and diabetes. By gaining insights into the factors contributing to obesity, we can work towards developing effective strategies and policies to combat this global health issue and improve overall public health outcomes.</a:t>
            </a:r>
            <a:endParaRPr lang="en-US" sz="2400" dirty="0">
              <a:effectLst/>
              <a:latin typeface="Calibri" panose="020F0502020204030204" pitchFamily="34" charset="0"/>
              <a:ea typeface="Calibri" panose="020F0502020204030204" pitchFamily="34" charset="0"/>
            </a:endParaRPr>
          </a:p>
          <a:p>
            <a:pPr algn="just"/>
            <a:endParaRPr lang="en-US" sz="2400" dirty="0"/>
          </a:p>
        </p:txBody>
      </p:sp>
      <p:pic>
        <p:nvPicPr>
          <p:cNvPr id="4" name="Audio 3">
            <a:hlinkClick r:id="" action="ppaction://media"/>
            <a:extLst>
              <a:ext uri="{FF2B5EF4-FFF2-40B4-BE49-F238E27FC236}">
                <a16:creationId xmlns:a16="http://schemas.microsoft.com/office/drawing/2014/main" id="{F8070E05-2FD6-270E-7A54-D16D96300B15}"/>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70869566"/>
      </p:ext>
    </p:extLst>
  </p:cSld>
  <p:clrMapOvr>
    <a:masterClrMapping/>
  </p:clrMapOvr>
  <mc:AlternateContent xmlns:mc="http://schemas.openxmlformats.org/markup-compatibility/2006">
    <mc:Choice xmlns:p14="http://schemas.microsoft.com/office/powerpoint/2010/main" Requires="p14">
      <p:transition spd="slow" p14:dur="2000" advTm="28778"/>
    </mc:Choice>
    <mc:Fallback>
      <p:transition spd="slow" advTm="287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3AE82-61D3-CBF8-268D-B4E520B06DB8}"/>
              </a:ext>
            </a:extLst>
          </p:cNvPr>
          <p:cNvSpPr>
            <a:spLocks noGrp="1"/>
          </p:cNvSpPr>
          <p:nvPr>
            <p:ph type="title"/>
          </p:nvPr>
        </p:nvSpPr>
        <p:spPr>
          <a:xfrm>
            <a:off x="381001" y="1498603"/>
            <a:ext cx="4619624" cy="3235321"/>
          </a:xfrm>
        </p:spPr>
        <p:txBody>
          <a:bodyPr>
            <a:normAutofit/>
          </a:bodyPr>
          <a:lstStyle/>
          <a:p>
            <a:r>
              <a:rPr lang="en-US" sz="4400" dirty="0">
                <a:solidFill>
                  <a:schemeClr val="bg2">
                    <a:lumMod val="10000"/>
                  </a:schemeClr>
                </a:solidFill>
                <a:latin typeface="Algerian" panose="04020705040A02060702" pitchFamily="82" charset="0"/>
              </a:rPr>
              <a:t>LIMITATIONS</a:t>
            </a:r>
            <a:br>
              <a:rPr lang="en-US" sz="4400" dirty="0">
                <a:solidFill>
                  <a:schemeClr val="bg2">
                    <a:lumMod val="10000"/>
                  </a:schemeClr>
                </a:solidFill>
                <a:latin typeface="Algerian" panose="04020705040A02060702" pitchFamily="82" charset="0"/>
              </a:rPr>
            </a:br>
            <a:endParaRPr lang="en-US" sz="4400" dirty="0">
              <a:solidFill>
                <a:schemeClr val="bg2">
                  <a:lumMod val="10000"/>
                </a:schemeClr>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96930684-60F7-F5A0-B2C1-E7F052D46D23}"/>
              </a:ext>
            </a:extLst>
          </p:cNvPr>
          <p:cNvSpPr>
            <a:spLocks noGrp="1"/>
          </p:cNvSpPr>
          <p:nvPr>
            <p:ph idx="1"/>
          </p:nvPr>
        </p:nvSpPr>
        <p:spPr/>
        <p:txBody>
          <a:bodyPr>
            <a:normAutofit fontScale="92500" lnSpcReduction="20000"/>
          </a:bodyPr>
          <a:lstStyle/>
          <a:p>
            <a:pPr marL="521335" marR="0" algn="just">
              <a:spcBef>
                <a:spcPts val="0"/>
              </a:spcBef>
              <a:spcAft>
                <a:spcPts val="0"/>
              </a:spcAft>
            </a:pPr>
            <a:r>
              <a:rPr lang="en-US" sz="2000" dirty="0">
                <a:solidFill>
                  <a:srgbClr val="000000"/>
                </a:solidFill>
                <a:effectLst/>
                <a:latin typeface="Times New Roman" panose="02020603050405020304" pitchFamily="18" charset="0"/>
                <a:ea typeface="Calibri" panose="020F0502020204030204" pitchFamily="34" charset="0"/>
              </a:rPr>
              <a:t>This study has several limitations that should be considered. Firstly, the training dataset used in this study consisted of a limited number of rows (2111), which may result in underfitting of the predictive models and affect their robustness. A larger dataset would provide more diverse and representative samples, allowing for better model training and generalizability.</a:t>
            </a:r>
            <a:endParaRPr lang="en-US" sz="2000" dirty="0">
              <a:effectLst/>
              <a:latin typeface="Calibri" panose="020F0502020204030204" pitchFamily="34" charset="0"/>
              <a:ea typeface="Calibri" panose="020F0502020204030204" pitchFamily="34" charset="0"/>
            </a:endParaRPr>
          </a:p>
          <a:p>
            <a:pPr marL="178435" marR="0" indent="0" algn="just">
              <a:spcBef>
                <a:spcPts val="0"/>
              </a:spcBef>
              <a:spcAft>
                <a:spcPts val="0"/>
              </a:spcAft>
              <a:buNone/>
            </a:pPr>
            <a:endParaRPr lang="en-US" sz="2000" dirty="0">
              <a:effectLst/>
              <a:latin typeface="Calibri" panose="020F0502020204030204" pitchFamily="34" charset="0"/>
              <a:ea typeface="Calibri" panose="020F0502020204030204" pitchFamily="34" charset="0"/>
            </a:endParaRPr>
          </a:p>
          <a:p>
            <a:pPr marL="521335" marR="0" algn="just">
              <a:spcBef>
                <a:spcPts val="0"/>
              </a:spcBef>
              <a:spcAft>
                <a:spcPts val="0"/>
              </a:spcAft>
            </a:pPr>
            <a:r>
              <a:rPr lang="en-US" sz="2000" dirty="0">
                <a:solidFill>
                  <a:srgbClr val="000000"/>
                </a:solidFill>
                <a:effectLst/>
                <a:latin typeface="Times New Roman" panose="02020603050405020304" pitchFamily="18" charset="0"/>
                <a:ea typeface="Calibri" panose="020F0502020204030204" pitchFamily="34" charset="0"/>
              </a:rPr>
              <a:t>Secondly, the level of awareness among the public regarding the risk factors and long-term consequences of obesity may vary. This could lead to a bias in the dataset, potentially resulting in an overrepresentation of individuals with higher obesity rates. Consequently, the findings may not fully reflect the broader population's obesity patterns.</a:t>
            </a:r>
            <a:endParaRPr lang="en-US" sz="2000" dirty="0">
              <a:effectLst/>
              <a:latin typeface="Calibri" panose="020F0502020204030204" pitchFamily="34" charset="0"/>
              <a:ea typeface="Calibri" panose="020F0502020204030204" pitchFamily="34" charset="0"/>
            </a:endParaRPr>
          </a:p>
          <a:p>
            <a:pPr marL="178435" marR="0" indent="0" algn="just">
              <a:spcBef>
                <a:spcPts val="0"/>
              </a:spcBef>
              <a:spcAft>
                <a:spcPts val="0"/>
              </a:spcAft>
              <a:buNone/>
            </a:pPr>
            <a:endParaRPr lang="en-US" sz="2000" dirty="0">
              <a:effectLst/>
              <a:latin typeface="Calibri" panose="020F0502020204030204" pitchFamily="34" charset="0"/>
              <a:ea typeface="Calibri" panose="020F0502020204030204" pitchFamily="34" charset="0"/>
            </a:endParaRPr>
          </a:p>
          <a:p>
            <a:endParaRPr lang="en-US" sz="2000" dirty="0"/>
          </a:p>
        </p:txBody>
      </p:sp>
      <p:pic>
        <p:nvPicPr>
          <p:cNvPr id="5" name="Audio 4">
            <a:hlinkClick r:id="" action="ppaction://media"/>
            <a:extLst>
              <a:ext uri="{FF2B5EF4-FFF2-40B4-BE49-F238E27FC236}">
                <a16:creationId xmlns:a16="http://schemas.microsoft.com/office/drawing/2014/main" id="{83A735F2-4E04-4F88-F8E9-856B459EC47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46245228"/>
      </p:ext>
    </p:extLst>
  </p:cSld>
  <p:clrMapOvr>
    <a:masterClrMapping/>
  </p:clrMapOvr>
  <mc:AlternateContent xmlns:mc="http://schemas.openxmlformats.org/markup-compatibility/2006">
    <mc:Choice xmlns:p14="http://schemas.microsoft.com/office/powerpoint/2010/main" Requires="p14">
      <p:transition spd="slow" p14:dur="2000" advTm="51395"/>
    </mc:Choice>
    <mc:Fallback>
      <p:transition spd="slow" advTm="513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B5A5C-6ACA-F99D-D4B1-DBDE85E4C6C3}"/>
              </a:ext>
            </a:extLst>
          </p:cNvPr>
          <p:cNvSpPr>
            <a:spLocks noGrp="1"/>
          </p:cNvSpPr>
          <p:nvPr>
            <p:ph type="title"/>
          </p:nvPr>
        </p:nvSpPr>
        <p:spPr>
          <a:xfrm>
            <a:off x="677334" y="647700"/>
            <a:ext cx="4199466" cy="2905125"/>
          </a:xfrm>
        </p:spPr>
        <p:txBody>
          <a:bodyPr>
            <a:normAutofit/>
          </a:bodyPr>
          <a:lstStyle/>
          <a:p>
            <a:r>
              <a:rPr lang="en-US" sz="3200" dirty="0">
                <a:solidFill>
                  <a:schemeClr val="bg2">
                    <a:lumMod val="10000"/>
                  </a:schemeClr>
                </a:solidFill>
                <a:latin typeface="Algerian" panose="04020705040A02060702" pitchFamily="82" charset="0"/>
              </a:rPr>
              <a:t>RECOMMENDATIONS</a:t>
            </a:r>
          </a:p>
        </p:txBody>
      </p:sp>
      <p:sp>
        <p:nvSpPr>
          <p:cNvPr id="3" name="Content Placeholder 2">
            <a:extLst>
              <a:ext uri="{FF2B5EF4-FFF2-40B4-BE49-F238E27FC236}">
                <a16:creationId xmlns:a16="http://schemas.microsoft.com/office/drawing/2014/main" id="{F4C81EBD-B268-99BA-FD7A-CEB3CB669F96}"/>
              </a:ext>
            </a:extLst>
          </p:cNvPr>
          <p:cNvSpPr>
            <a:spLocks noGrp="1"/>
          </p:cNvSpPr>
          <p:nvPr>
            <p:ph idx="1"/>
          </p:nvPr>
        </p:nvSpPr>
        <p:spPr/>
        <p:txBody>
          <a:bodyPr>
            <a:normAutofit lnSpcReduction="10000"/>
          </a:bodyPr>
          <a:lstStyle/>
          <a:p>
            <a:pPr marL="457200" marR="0" algn="just">
              <a:spcBef>
                <a:spcPts val="0"/>
              </a:spcBef>
              <a:spcAft>
                <a:spcPts val="0"/>
              </a:spcAft>
            </a:pPr>
            <a:r>
              <a:rPr lang="en-US" sz="1800" dirty="0">
                <a:effectLst/>
                <a:latin typeface="Times New Roman" panose="02020603050405020304" pitchFamily="18" charset="0"/>
                <a:ea typeface="Calibri" panose="020F0502020204030204" pitchFamily="34" charset="0"/>
              </a:rPr>
              <a:t>In this study I observed a strong correlation between a family history of obesity and high-calorie food intake in the dataset. This suggests that family history is closely linked to the food habits of individuals, which in turn impact their lifestyle and obesity levels. The combination of family history and high-calorie intake emerged as a major contributing factor to obesity.</a:t>
            </a:r>
            <a:endParaRPr lang="en-US" sz="1800" dirty="0">
              <a:effectLst/>
              <a:latin typeface="Calibri" panose="020F0502020204030204" pitchFamily="34" charset="0"/>
              <a:ea typeface="Calibri" panose="020F0502020204030204" pitchFamily="34" charset="0"/>
            </a:endParaRPr>
          </a:p>
          <a:p>
            <a:pPr marL="457200" marR="0" algn="just">
              <a:spcBef>
                <a:spcPts val="0"/>
              </a:spcBef>
              <a:spcAft>
                <a:spcPts val="0"/>
              </a:spcAft>
            </a:pPr>
            <a:r>
              <a:rPr lang="en-US" sz="1800" dirty="0">
                <a:effectLst/>
                <a:latin typeface="Times New Roman" panose="02020603050405020304" pitchFamily="18" charset="0"/>
                <a:ea typeface="Calibri" panose="020F0502020204030204" pitchFamily="34" charset="0"/>
              </a:rPr>
              <a:t>To further explore this relationship, future studies could incorporate the attribute of physical activity. By examining the impact of physical activity alongside family history and high-calorie intake, we can gain a deeper understanding of how lifestyle modifications, such as engaging in regular exercise, can potentially mitigate the influence of family history on obesity levels. </a:t>
            </a:r>
            <a:endParaRPr lang="en-US" sz="1800" dirty="0">
              <a:effectLst/>
              <a:latin typeface="Calibri" panose="020F0502020204030204" pitchFamily="34" charset="0"/>
              <a:ea typeface="Calibri" panose="020F0502020204030204" pitchFamily="34" charset="0"/>
            </a:endParaRPr>
          </a:p>
          <a:p>
            <a:endParaRPr lang="en-US" dirty="0"/>
          </a:p>
        </p:txBody>
      </p:sp>
      <p:pic>
        <p:nvPicPr>
          <p:cNvPr id="5" name="Audio 4">
            <a:hlinkClick r:id="" action="ppaction://media"/>
            <a:extLst>
              <a:ext uri="{FF2B5EF4-FFF2-40B4-BE49-F238E27FC236}">
                <a16:creationId xmlns:a16="http://schemas.microsoft.com/office/drawing/2014/main" id="{FD5755DB-227D-CF0E-17CE-F9364604477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80386460"/>
      </p:ext>
    </p:extLst>
  </p:cSld>
  <p:clrMapOvr>
    <a:masterClrMapping/>
  </p:clrMapOvr>
  <mc:AlternateContent xmlns:mc="http://schemas.openxmlformats.org/markup-compatibility/2006">
    <mc:Choice xmlns:p14="http://schemas.microsoft.com/office/powerpoint/2010/main" Requires="p14">
      <p:transition spd="slow" p14:dur="2000" advTm="59913"/>
    </mc:Choice>
    <mc:Fallback>
      <p:transition spd="slow" advTm="599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5" cstate="screen">
            <a:alphaModFix amt="50000"/>
            <a:extLst>
              <a:ext uri="{28A0092B-C50C-407E-A947-70E740481C1C}">
                <a14:useLocalDpi xmlns:a14="http://schemas.microsoft.com/office/drawing/2010/main"/>
              </a:ext>
            </a:extLst>
          </a:blip>
          <a:srcRect t="3830" b="11900"/>
          <a:stretch/>
        </p:blipFill>
        <p:spPr>
          <a:xfrm>
            <a:off x="20" y="10"/>
            <a:ext cx="12191980" cy="6857990"/>
          </a:xfrm>
          <a:prstGeom prst="rect">
            <a:avLst/>
          </a:prstGeom>
        </p:spPr>
      </p:pic>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p:txBody>
          <a:bodyPr>
            <a:normAutofit/>
          </a:bodyPr>
          <a:lstStyle/>
          <a:p>
            <a:r>
              <a:rPr lang="en-US" dirty="0">
                <a:ln>
                  <a:solidFill>
                    <a:schemeClr val="accent1">
                      <a:lumMod val="60000"/>
                      <a:lumOff val="40000"/>
                    </a:schemeClr>
                  </a:solidFill>
                </a:ln>
                <a:solidFill>
                  <a:srgbClr val="FFFFFF"/>
                </a:solidFill>
                <a:latin typeface="Algerian" panose="04020705040A02060702" pitchFamily="82" charset="0"/>
              </a:rPr>
              <a:t>Thank You</a:t>
            </a:r>
          </a:p>
        </p:txBody>
      </p:sp>
      <p:pic>
        <p:nvPicPr>
          <p:cNvPr id="4" name="Audio 3">
            <a:hlinkClick r:id="" action="ppaction://media"/>
            <a:extLst>
              <a:ext uri="{FF2B5EF4-FFF2-40B4-BE49-F238E27FC236}">
                <a16:creationId xmlns:a16="http://schemas.microsoft.com/office/drawing/2014/main" id="{202E92C2-5A69-A449-8FBB-D27EB233C21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013474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789"/>
    </mc:Choice>
    <mc:Fallback>
      <p:transition spd="slow" advTm="27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7D92B-3F42-81BB-685E-00D3D3DC055C}"/>
              </a:ext>
            </a:extLst>
          </p:cNvPr>
          <p:cNvSpPr>
            <a:spLocks noGrp="1"/>
          </p:cNvSpPr>
          <p:nvPr>
            <p:ph type="title"/>
          </p:nvPr>
        </p:nvSpPr>
        <p:spPr/>
        <p:txBody>
          <a:bodyPr>
            <a:normAutofit/>
          </a:bodyPr>
          <a:lstStyle/>
          <a:p>
            <a:pPr algn="ctr"/>
            <a:r>
              <a:rPr lang="en-US" sz="4400" dirty="0" err="1">
                <a:solidFill>
                  <a:schemeClr val="bg2">
                    <a:lumMod val="10000"/>
                  </a:schemeClr>
                </a:solidFill>
                <a:latin typeface="Algerian" panose="04020705040A02060702" pitchFamily="82" charset="0"/>
              </a:rPr>
              <a:t>Intorduction</a:t>
            </a:r>
            <a:endParaRPr lang="en-US" sz="4400" dirty="0">
              <a:solidFill>
                <a:schemeClr val="bg2">
                  <a:lumMod val="10000"/>
                </a:schemeClr>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6C2F0AA6-96F7-FAF0-CC20-D1E6A6D32BD2}"/>
              </a:ext>
            </a:extLst>
          </p:cNvPr>
          <p:cNvSpPr>
            <a:spLocks noGrp="1"/>
          </p:cNvSpPr>
          <p:nvPr>
            <p:ph idx="1"/>
          </p:nvPr>
        </p:nvSpPr>
        <p:spPr>
          <a:xfrm>
            <a:off x="677334" y="1695451"/>
            <a:ext cx="9171516" cy="4667250"/>
          </a:xfrm>
        </p:spPr>
        <p:txBody>
          <a:bodyPr>
            <a:normAutofit/>
          </a:bodyPr>
          <a:lstStyle/>
          <a:p>
            <a:pPr algn="just"/>
            <a:r>
              <a:rPr lang="en-US" sz="1800" dirty="0">
                <a:solidFill>
                  <a:schemeClr val="bg2">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Obesity is a medical condition that is characterized by excess body fat accumulation, which can lead to negative health consequences such as heart disease, diabetes, and certain types of cancer. </a:t>
            </a:r>
          </a:p>
          <a:p>
            <a:pPr algn="just"/>
            <a:r>
              <a:rPr lang="en-US" sz="1800" dirty="0">
                <a:solidFill>
                  <a:schemeClr val="bg2">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Obesity is typically measured using the body mass index (BMI), which is calculated as an individual's weight in kilograms divided by their height in meters squared. </a:t>
            </a:r>
          </a:p>
          <a:p>
            <a:pPr algn="just"/>
            <a:r>
              <a:rPr lang="en-US" sz="1800" dirty="0">
                <a:solidFill>
                  <a:schemeClr val="bg2">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According to the World Health Organization (WHO), individuals with a BMI of 25 or higher are considered overweight, and those with a BMI of 30 or higher are considered obese. </a:t>
            </a:r>
          </a:p>
          <a:p>
            <a:pPr algn="just"/>
            <a:r>
              <a:rPr lang="en-US" sz="1800" dirty="0">
                <a:solidFill>
                  <a:schemeClr val="bg2">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Obesity is currently a significant global issue, particularly in the United States, where approximately 41.9% of the adult population is obese. </a:t>
            </a:r>
          </a:p>
          <a:p>
            <a:pPr algn="just"/>
            <a:r>
              <a:rPr lang="en-US" sz="1800" dirty="0">
                <a:solidFill>
                  <a:schemeClr val="bg2">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According to the 19th Annual Report from Truth of America's Health, over 19 states in the US have an adult obesity rate of 35% or higher. </a:t>
            </a:r>
          </a:p>
          <a:p>
            <a:pPr algn="just"/>
            <a:r>
              <a:rPr lang="en-US" sz="1800" dirty="0">
                <a:solidFill>
                  <a:schemeClr val="bg2">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Various factors contribute to obesity, and these can vary from person to person. Some key factors include poor diet, inadequate sleep, sedentary lifestyles, and genetic predisposition to higher body weight.</a:t>
            </a:r>
          </a:p>
          <a:p>
            <a:pPr algn="just"/>
            <a:endParaRPr lang="en-US" dirty="0">
              <a:solidFill>
                <a:schemeClr val="bg2">
                  <a:lumMod val="10000"/>
                </a:schemeClr>
              </a:solidFill>
              <a:latin typeface="Times New Roman" panose="02020603050405020304" pitchFamily="18" charset="0"/>
              <a:cs typeface="Times New Roman" panose="02020603050405020304" pitchFamily="18" charset="0"/>
            </a:endParaRPr>
          </a:p>
        </p:txBody>
      </p:sp>
      <p:pic>
        <p:nvPicPr>
          <p:cNvPr id="6" name="Audio 5">
            <a:hlinkClick r:id="" action="ppaction://media"/>
            <a:extLst>
              <a:ext uri="{FF2B5EF4-FFF2-40B4-BE49-F238E27FC236}">
                <a16:creationId xmlns:a16="http://schemas.microsoft.com/office/drawing/2014/main" id="{4DF0CBD5-376F-0DF9-419A-1C5A1A372F8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87785299"/>
      </p:ext>
    </p:extLst>
  </p:cSld>
  <p:clrMapOvr>
    <a:masterClrMapping/>
  </p:clrMapOvr>
  <mc:AlternateContent xmlns:mc="http://schemas.openxmlformats.org/markup-compatibility/2006">
    <mc:Choice xmlns:p14="http://schemas.microsoft.com/office/powerpoint/2010/main" Requires="p14">
      <p:transition spd="slow" p14:dur="2000" advTm="64197"/>
    </mc:Choice>
    <mc:Fallback>
      <p:transition spd="slow" advTm="641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1C727EE0-E841-A311-802B-F561A9B68CAD}"/>
              </a:ext>
            </a:extLst>
          </p:cNvPr>
          <p:cNvSpPr>
            <a:spLocks noGrp="1"/>
          </p:cNvSpPr>
          <p:nvPr>
            <p:ph type="title"/>
          </p:nvPr>
        </p:nvSpPr>
        <p:spPr>
          <a:xfrm>
            <a:off x="5355917" y="427458"/>
            <a:ext cx="4244351" cy="1320800"/>
          </a:xfrm>
        </p:spPr>
        <p:txBody>
          <a:bodyPr vert="horz" lIns="91440" tIns="45720" rIns="91440" bIns="45720" rtlCol="0" anchor="t">
            <a:normAutofit/>
          </a:bodyPr>
          <a:lstStyle/>
          <a:p>
            <a:r>
              <a:rPr lang="en-US" sz="3600" b="1" dirty="0">
                <a:ln>
                  <a:solidFill>
                    <a:schemeClr val="accent3">
                      <a:lumMod val="40000"/>
                      <a:lumOff val="60000"/>
                    </a:schemeClr>
                  </a:solidFill>
                </a:ln>
                <a:solidFill>
                  <a:schemeClr val="tx1"/>
                </a:solidFill>
                <a:latin typeface="Algerian" panose="04020705040A02060702" pitchFamily="82" charset="0"/>
              </a:rPr>
              <a:t>AIM OF THE STUDY</a:t>
            </a:r>
          </a:p>
        </p:txBody>
      </p:sp>
      <p:sp>
        <p:nvSpPr>
          <p:cNvPr id="3" name="Content Placeholder 2">
            <a:extLst>
              <a:ext uri="{FF2B5EF4-FFF2-40B4-BE49-F238E27FC236}">
                <a16:creationId xmlns:a16="http://schemas.microsoft.com/office/drawing/2014/main" id="{B6FDBFBA-8F53-992E-8A8B-9BA84D2D663F}"/>
              </a:ext>
            </a:extLst>
          </p:cNvPr>
          <p:cNvSpPr>
            <a:spLocks noGrp="1"/>
          </p:cNvSpPr>
          <p:nvPr>
            <p:ph idx="1"/>
          </p:nvPr>
        </p:nvSpPr>
        <p:spPr>
          <a:xfrm>
            <a:off x="4766733" y="1524001"/>
            <a:ext cx="5110691" cy="4517362"/>
          </a:xfrm>
        </p:spPr>
        <p:txBody>
          <a:bodyPr vert="horz" lIns="91440" tIns="45720" rIns="91440" bIns="45720" rtlCol="0">
            <a:noAutofit/>
          </a:bodyPr>
          <a:lstStyle/>
          <a:p>
            <a:pPr algn="just">
              <a:lnSpc>
                <a:spcPct val="90000"/>
              </a:lnSpc>
            </a:pPr>
            <a:r>
              <a:rPr lang="en-US" sz="2000" b="0" i="0" dirty="0">
                <a:effectLst/>
              </a:rPr>
              <a:t>The main aim of this study is to investigate the association between obesity levels and the presence of a family history of overweight and obesity. By analyzing the data, the study aims to identify whether individuals with a family history of overweight or obesity are more likely to have higher obesity levels themselves. The focus is on understanding the relationship between family history and obesity risk, providing insights into the potential influence of genetic factors on obesity susceptibility.</a:t>
            </a:r>
            <a:endParaRPr lang="en-US" sz="2000" dirty="0"/>
          </a:p>
        </p:txBody>
      </p:sp>
      <p:pic>
        <p:nvPicPr>
          <p:cNvPr id="5" name="Picture 4" descr="Graph on document with pen">
            <a:extLst>
              <a:ext uri="{FF2B5EF4-FFF2-40B4-BE49-F238E27FC236}">
                <a16:creationId xmlns:a16="http://schemas.microsoft.com/office/drawing/2014/main" id="{849EB24F-C491-A3B6-65D7-9ECD71DBDDAA}"/>
              </a:ext>
            </a:extLst>
          </p:cNvPr>
          <p:cNvPicPr>
            <a:picLocks noChangeAspect="1"/>
          </p:cNvPicPr>
          <p:nvPr/>
        </p:nvPicPr>
        <p:blipFill rotWithShape="1">
          <a:blip r:embed="rId4"/>
          <a:srcRect l="30606" r="16883" b="-2"/>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1" name="Isosceles Triangle 20">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6" name="Audio 5">
            <a:hlinkClick r:id="" action="ppaction://media"/>
            <a:extLst>
              <a:ext uri="{FF2B5EF4-FFF2-40B4-BE49-F238E27FC236}">
                <a16:creationId xmlns:a16="http://schemas.microsoft.com/office/drawing/2014/main" id="{3BECE54C-A427-9A66-8EF1-DCB9037A999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94704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8333"/>
    </mc:Choice>
    <mc:Fallback>
      <p:transition spd="slow" advTm="283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8B7-DD7D-76D5-9E60-4659AE450550}"/>
              </a:ext>
            </a:extLst>
          </p:cNvPr>
          <p:cNvSpPr>
            <a:spLocks noGrp="1"/>
          </p:cNvSpPr>
          <p:nvPr>
            <p:ph type="title"/>
          </p:nvPr>
        </p:nvSpPr>
        <p:spPr/>
        <p:txBody>
          <a:bodyPr/>
          <a:lstStyle/>
          <a:p>
            <a:r>
              <a:rPr lang="en-US" dirty="0">
                <a:solidFill>
                  <a:schemeClr val="bg2">
                    <a:lumMod val="10000"/>
                  </a:schemeClr>
                </a:solidFill>
                <a:latin typeface="Algerian" panose="04020705040A02060702" pitchFamily="82" charset="0"/>
              </a:rPr>
              <a:t>DATA SOURCE</a:t>
            </a:r>
          </a:p>
        </p:txBody>
      </p:sp>
      <p:sp>
        <p:nvSpPr>
          <p:cNvPr id="3" name="Content Placeholder 2">
            <a:extLst>
              <a:ext uri="{FF2B5EF4-FFF2-40B4-BE49-F238E27FC236}">
                <a16:creationId xmlns:a16="http://schemas.microsoft.com/office/drawing/2014/main" id="{4BFA9A56-85B7-F130-A3C7-A3E9E04FD16B}"/>
              </a:ext>
            </a:extLst>
          </p:cNvPr>
          <p:cNvSpPr>
            <a:spLocks noGrp="1"/>
          </p:cNvSpPr>
          <p:nvPr>
            <p:ph idx="1"/>
          </p:nvPr>
        </p:nvSpPr>
        <p:spPr>
          <a:xfrm>
            <a:off x="677334" y="1438275"/>
            <a:ext cx="9114366" cy="5029200"/>
          </a:xfrm>
        </p:spPr>
        <p:txBody>
          <a:bodyPr>
            <a:normAutofit fontScale="92500" lnSpcReduction="20000"/>
          </a:bodyPr>
          <a:lstStyle/>
          <a:p>
            <a:r>
              <a:rPr lang="en-US" sz="1800" dirty="0">
                <a:effectLst/>
                <a:latin typeface="Times New Roman" panose="02020603050405020304" pitchFamily="18" charset="0"/>
                <a:ea typeface="Calibri" panose="020F0502020204030204" pitchFamily="34" charset="0"/>
              </a:rPr>
              <a:t>The data set that </a:t>
            </a:r>
            <a:r>
              <a:rPr lang="en-US" dirty="0">
                <a:latin typeface="Times New Roman" panose="02020603050405020304" pitchFamily="18" charset="0"/>
                <a:ea typeface="Calibri" panose="020F0502020204030204" pitchFamily="34" charset="0"/>
              </a:rPr>
              <a:t>I</a:t>
            </a:r>
            <a:r>
              <a:rPr lang="en-US" sz="1800" dirty="0">
                <a:effectLst/>
                <a:latin typeface="Times New Roman" panose="02020603050405020304" pitchFamily="18" charset="0"/>
                <a:ea typeface="Calibri" panose="020F0502020204030204" pitchFamily="34" charset="0"/>
              </a:rPr>
              <a:t> am using is from UCI Machine learning repositories.</a:t>
            </a:r>
          </a:p>
          <a:p>
            <a:r>
              <a:rPr lang="en-US" sz="1800" dirty="0">
                <a:effectLst/>
                <a:latin typeface="Times New Roman" panose="02020603050405020304" pitchFamily="18" charset="0"/>
                <a:ea typeface="Calibri" panose="020F0502020204030204" pitchFamily="34" charset="0"/>
              </a:rPr>
              <a:t> This data is for the estimation of obesity levels in people from the countries of Mexico, Peru, and Colombia, with ages between 14 and 61 and diverse eating habits and physical conditions as mentioned, data were collected using a web platform with a survey where anonymous users answered each question, then the information was processed obtaining 17 attributes and 2111 records.</a:t>
            </a:r>
          </a:p>
          <a:p>
            <a:r>
              <a:rPr lang="en-US" sz="1800" dirty="0">
                <a:effectLst/>
                <a:latin typeface="Times New Roman" panose="02020603050405020304" pitchFamily="18" charset="0"/>
                <a:ea typeface="Calibri" panose="020F0502020204030204" pitchFamily="34" charset="0"/>
              </a:rPr>
              <a:t> The attributes related to eating habits are Frequent consumption of high-caloric food (FAVC), Frequency of consumption of vegetables (FCVC), Number of main meals (NCP), Consumption of food between meals (CAEC), Consumption of water daily (CH20), and Consumption of alcohol (CALC).</a:t>
            </a:r>
          </a:p>
          <a:p>
            <a:r>
              <a:rPr lang="en-US" sz="1800" dirty="0">
                <a:effectLst/>
                <a:latin typeface="Times New Roman" panose="02020603050405020304" pitchFamily="18" charset="0"/>
                <a:ea typeface="Calibri" panose="020F0502020204030204" pitchFamily="34" charset="0"/>
              </a:rPr>
              <a:t> The attributes related to the physical condition are Calories consumption monitoring (SCC), Physical activity frequency (FAF), Time using technology devices (TUE), and Transportation used (MTRANS), other variables obtained were Gender, Age, Height, and Weight. </a:t>
            </a:r>
          </a:p>
          <a:p>
            <a:r>
              <a:rPr lang="en-US" sz="1800" dirty="0">
                <a:effectLst/>
                <a:latin typeface="Times New Roman" panose="02020603050405020304" pitchFamily="18" charset="0"/>
                <a:ea typeface="Calibri" panose="020F0502020204030204" pitchFamily="34" charset="0"/>
              </a:rPr>
              <a:t>Finally, all data were labeled and the class variable </a:t>
            </a:r>
            <a:r>
              <a:rPr lang="en-US" sz="1800" dirty="0" err="1">
                <a:effectLst/>
                <a:latin typeface="Times New Roman" panose="02020603050405020304" pitchFamily="18" charset="0"/>
                <a:ea typeface="Calibri" panose="020F0502020204030204" pitchFamily="34" charset="0"/>
              </a:rPr>
              <a:t>NObesity</a:t>
            </a:r>
            <a:r>
              <a:rPr lang="en-US" sz="1800" dirty="0">
                <a:effectLst/>
                <a:latin typeface="Times New Roman" panose="02020603050405020304" pitchFamily="18" charset="0"/>
                <a:ea typeface="Calibri" panose="020F0502020204030204" pitchFamily="34" charset="0"/>
              </a:rPr>
              <a:t> was created with the values of Insufficient Weight, Normal Weight, Overweight Level I, Overweight Level II, Obesity Type I, Obesity Type II, and Obesity Type III, based on Equation and information from WHO and Mexican Normativity. </a:t>
            </a:r>
          </a:p>
          <a:p>
            <a:r>
              <a:rPr lang="en-US" sz="1800" dirty="0">
                <a:effectLst/>
                <a:latin typeface="Times New Roman" panose="02020603050405020304" pitchFamily="18" charset="0"/>
                <a:ea typeface="Calibri" panose="020F0502020204030204" pitchFamily="34" charset="0"/>
              </a:rPr>
              <a:t>The data contains numerical data and continuous data, so it can be used for analysis based on algorithms of classification, prediction, and association.</a:t>
            </a:r>
            <a:endParaRPr lang="en-US" sz="1800" dirty="0">
              <a:effectLst/>
              <a:latin typeface="Calibri" panose="020F0502020204030204" pitchFamily="34" charset="0"/>
              <a:ea typeface="Calibri" panose="020F0502020204030204" pitchFamily="34" charset="0"/>
            </a:endParaRPr>
          </a:p>
          <a:p>
            <a:endParaRPr lang="en-US" dirty="0"/>
          </a:p>
        </p:txBody>
      </p:sp>
      <p:pic>
        <p:nvPicPr>
          <p:cNvPr id="17" name="Audio 16">
            <a:hlinkClick r:id="" action="ppaction://media"/>
            <a:extLst>
              <a:ext uri="{FF2B5EF4-FFF2-40B4-BE49-F238E27FC236}">
                <a16:creationId xmlns:a16="http://schemas.microsoft.com/office/drawing/2014/main" id="{12D9D5B4-3867-F571-D3F0-466E99688476}"/>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77814420"/>
      </p:ext>
    </p:extLst>
  </p:cSld>
  <p:clrMapOvr>
    <a:masterClrMapping/>
  </p:clrMapOvr>
  <mc:AlternateContent xmlns:mc="http://schemas.openxmlformats.org/markup-compatibility/2006">
    <mc:Choice xmlns:p14="http://schemas.microsoft.com/office/powerpoint/2010/main" Requires="p14">
      <p:transition spd="slow" p14:dur="2000" advTm="95893"/>
    </mc:Choice>
    <mc:Fallback>
      <p:transition spd="slow" advTm="958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C6F4-4D2B-0BC3-2F57-082EA75D967A}"/>
              </a:ext>
            </a:extLst>
          </p:cNvPr>
          <p:cNvSpPr>
            <a:spLocks noGrp="1"/>
          </p:cNvSpPr>
          <p:nvPr>
            <p:ph type="title"/>
          </p:nvPr>
        </p:nvSpPr>
        <p:spPr/>
        <p:txBody>
          <a:bodyPr>
            <a:normAutofit/>
          </a:bodyPr>
          <a:lstStyle/>
          <a:p>
            <a:r>
              <a:rPr lang="en-US" sz="4400" dirty="0">
                <a:solidFill>
                  <a:schemeClr val="bg2">
                    <a:lumMod val="10000"/>
                  </a:schemeClr>
                </a:solidFill>
                <a:latin typeface="Algerian" panose="04020705040A02060702" pitchFamily="82" charset="0"/>
              </a:rPr>
              <a:t>Methodology </a:t>
            </a:r>
          </a:p>
        </p:txBody>
      </p:sp>
      <p:sp>
        <p:nvSpPr>
          <p:cNvPr id="3" name="Content Placeholder 2">
            <a:extLst>
              <a:ext uri="{FF2B5EF4-FFF2-40B4-BE49-F238E27FC236}">
                <a16:creationId xmlns:a16="http://schemas.microsoft.com/office/drawing/2014/main" id="{671B26D9-3E44-1EBB-A46B-B7539A3CA6FC}"/>
              </a:ext>
            </a:extLst>
          </p:cNvPr>
          <p:cNvSpPr>
            <a:spLocks noGrp="1"/>
          </p:cNvSpPr>
          <p:nvPr>
            <p:ph sz="half" idx="1"/>
          </p:nvPr>
        </p:nvSpPr>
        <p:spPr/>
        <p:txBody>
          <a:bodyPr>
            <a:normAutofit fontScale="70000" lnSpcReduction="20000"/>
          </a:bodyPr>
          <a:lstStyle/>
          <a:p>
            <a:pPr algn="just">
              <a:spcBef>
                <a:spcPts val="180"/>
              </a:spcBef>
              <a:buFont typeface="Wingdings" panose="05000000000000000000" pitchFamily="2" charset="2"/>
              <a:buChar char="Ø"/>
            </a:pPr>
            <a:r>
              <a:rPr lang="en-US" sz="2400" dirty="0">
                <a:effectLst/>
                <a:latin typeface="Times New Roman" panose="02020603050405020304" pitchFamily="18" charset="0"/>
                <a:ea typeface="Calibri" panose="020F0502020204030204" pitchFamily="34" charset="0"/>
              </a:rPr>
              <a:t>Cleaning of the data by removing decimals, and nulls. </a:t>
            </a:r>
          </a:p>
          <a:p>
            <a:pPr algn="just">
              <a:spcBef>
                <a:spcPts val="180"/>
              </a:spcBef>
              <a:buFont typeface="Wingdings" panose="05000000000000000000" pitchFamily="2" charset="2"/>
              <a:buChar char="Ø"/>
            </a:pPr>
            <a:r>
              <a:rPr lang="en-US" sz="2400" dirty="0">
                <a:effectLst/>
                <a:latin typeface="Times New Roman" panose="02020603050405020304" pitchFamily="18" charset="0"/>
                <a:ea typeface="Calibri" panose="020F0502020204030204" pitchFamily="34" charset="0"/>
              </a:rPr>
              <a:t>Then attribute coding of the data and calculated the BMI and their obesity levels were determined based on their BMI. </a:t>
            </a:r>
          </a:p>
          <a:p>
            <a:pPr algn="just">
              <a:spcBef>
                <a:spcPts val="180"/>
              </a:spcBef>
              <a:buFont typeface="Wingdings" panose="05000000000000000000" pitchFamily="2" charset="2"/>
              <a:buChar char="Ø"/>
            </a:pPr>
            <a:r>
              <a:rPr lang="en-US" sz="2400" dirty="0">
                <a:effectLst/>
                <a:latin typeface="Times New Roman" panose="02020603050405020304" pitchFamily="18" charset="0"/>
                <a:ea typeface="Calibri" panose="020F0502020204030204" pitchFamily="34" charset="0"/>
              </a:rPr>
              <a:t>The data set was split into training and testing with 10-fold cross-validation after features were selected using the wrapper method in WEKA software. </a:t>
            </a:r>
          </a:p>
          <a:p>
            <a:pPr algn="just">
              <a:spcBef>
                <a:spcPts val="180"/>
              </a:spcBef>
              <a:buFont typeface="Wingdings" panose="05000000000000000000" pitchFamily="2" charset="2"/>
              <a:buChar char="Ø"/>
            </a:pPr>
            <a:r>
              <a:rPr lang="en-US" sz="2400" dirty="0">
                <a:effectLst/>
                <a:latin typeface="Times New Roman" panose="02020603050405020304" pitchFamily="18" charset="0"/>
                <a:ea typeface="Calibri" panose="020F0502020204030204" pitchFamily="34" charset="0"/>
              </a:rPr>
              <a:t>The data was loaded into the Weka 3.8.6 software, and classification models were constructed to classify the data into underweight, normal weight, and obese categories. </a:t>
            </a:r>
          </a:p>
          <a:p>
            <a:pPr algn="just">
              <a:spcBef>
                <a:spcPts val="180"/>
              </a:spcBef>
              <a:buFont typeface="Wingdings" panose="05000000000000000000" pitchFamily="2" charset="2"/>
              <a:buChar char="Ø"/>
            </a:pPr>
            <a:r>
              <a:rPr lang="en-US" sz="2400" dirty="0">
                <a:effectLst/>
                <a:latin typeface="Times New Roman" panose="02020603050405020304" pitchFamily="18" charset="0"/>
                <a:ea typeface="Calibri" panose="020F0502020204030204" pitchFamily="34" charset="0"/>
              </a:rPr>
              <a:t>I used the following steps to process the data.</a:t>
            </a:r>
            <a:endParaRPr lang="en-US" sz="2400" dirty="0">
              <a:effectLst/>
              <a:latin typeface="Calibri" panose="020F0502020204030204" pitchFamily="34" charset="0"/>
              <a:ea typeface="Calibri" panose="020F0502020204030204" pitchFamily="34" charset="0"/>
            </a:endParaRPr>
          </a:p>
          <a:p>
            <a:pPr marL="0" indent="0">
              <a:buNone/>
            </a:pPr>
            <a:endParaRPr lang="en-US" dirty="0"/>
          </a:p>
        </p:txBody>
      </p:sp>
      <p:sp>
        <p:nvSpPr>
          <p:cNvPr id="5" name="Content Placeholder 4">
            <a:extLst>
              <a:ext uri="{FF2B5EF4-FFF2-40B4-BE49-F238E27FC236}">
                <a16:creationId xmlns:a16="http://schemas.microsoft.com/office/drawing/2014/main" id="{BDA394C3-E3BE-0ED0-498F-20EDC53BCA0B}"/>
              </a:ext>
            </a:extLst>
          </p:cNvPr>
          <p:cNvSpPr>
            <a:spLocks noGrp="1"/>
          </p:cNvSpPr>
          <p:nvPr>
            <p:ph sz="half" idx="2"/>
          </p:nvPr>
        </p:nvSpPr>
        <p:spPr/>
        <p:txBody>
          <a:bodyPr>
            <a:normAutofit fontScale="70000" lnSpcReduction="20000"/>
          </a:bodyPr>
          <a:lstStyle/>
          <a:p>
            <a:endParaRPr lang="en-US" dirty="0"/>
          </a:p>
        </p:txBody>
      </p:sp>
      <p:pic>
        <p:nvPicPr>
          <p:cNvPr id="7" name="Picture 6">
            <a:extLst>
              <a:ext uri="{FF2B5EF4-FFF2-40B4-BE49-F238E27FC236}">
                <a16:creationId xmlns:a16="http://schemas.microsoft.com/office/drawing/2014/main" id="{87651FB2-6032-3693-46E6-CD6E3837394B}"/>
              </a:ext>
            </a:extLst>
          </p:cNvPr>
          <p:cNvPicPr>
            <a:picLocks noChangeAspect="1"/>
          </p:cNvPicPr>
          <p:nvPr/>
        </p:nvPicPr>
        <p:blipFill>
          <a:blip r:embed="rId4"/>
          <a:stretch>
            <a:fillRect/>
          </a:stretch>
        </p:blipFill>
        <p:spPr>
          <a:xfrm>
            <a:off x="5089970" y="1602711"/>
            <a:ext cx="4949380" cy="4438650"/>
          </a:xfrm>
          <a:prstGeom prst="rect">
            <a:avLst/>
          </a:prstGeom>
        </p:spPr>
      </p:pic>
      <p:pic>
        <p:nvPicPr>
          <p:cNvPr id="8" name="Audio 7">
            <a:hlinkClick r:id="" action="ppaction://media"/>
            <a:extLst>
              <a:ext uri="{FF2B5EF4-FFF2-40B4-BE49-F238E27FC236}">
                <a16:creationId xmlns:a16="http://schemas.microsoft.com/office/drawing/2014/main" id="{DE4F9FB5-A80A-AE8E-749E-A5410F3E83B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83145287"/>
      </p:ext>
    </p:extLst>
  </p:cSld>
  <p:clrMapOvr>
    <a:masterClrMapping/>
  </p:clrMapOvr>
  <mc:AlternateContent xmlns:mc="http://schemas.openxmlformats.org/markup-compatibility/2006">
    <mc:Choice xmlns:p14="http://schemas.microsoft.com/office/powerpoint/2010/main" Requires="p14">
      <p:transition spd="slow" p14:dur="2000" advTm="41294"/>
    </mc:Choice>
    <mc:Fallback>
      <p:transition spd="slow" advTm="412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AC1AE-8C6A-2726-2846-6F20A4CBE07C}"/>
              </a:ext>
            </a:extLst>
          </p:cNvPr>
          <p:cNvSpPr>
            <a:spLocks noGrp="1"/>
          </p:cNvSpPr>
          <p:nvPr>
            <p:ph type="title"/>
          </p:nvPr>
        </p:nvSpPr>
        <p:spPr/>
        <p:txBody>
          <a:bodyPr>
            <a:normAutofit/>
          </a:bodyPr>
          <a:lstStyle/>
          <a:p>
            <a:r>
              <a:rPr lang="en-US" sz="4000" dirty="0">
                <a:solidFill>
                  <a:schemeClr val="tx1"/>
                </a:solidFill>
                <a:latin typeface="Algerian" panose="04020705040A02060702" pitchFamily="82" charset="0"/>
              </a:rPr>
              <a:t>Steps for Processing the Data</a:t>
            </a:r>
          </a:p>
        </p:txBody>
      </p:sp>
      <p:sp>
        <p:nvSpPr>
          <p:cNvPr id="3" name="Content Placeholder 2">
            <a:extLst>
              <a:ext uri="{FF2B5EF4-FFF2-40B4-BE49-F238E27FC236}">
                <a16:creationId xmlns:a16="http://schemas.microsoft.com/office/drawing/2014/main" id="{DBA697AA-2EB4-38AC-0F81-030D06342EB3}"/>
              </a:ext>
            </a:extLst>
          </p:cNvPr>
          <p:cNvSpPr>
            <a:spLocks noGrp="1"/>
          </p:cNvSpPr>
          <p:nvPr>
            <p:ph idx="1"/>
          </p:nvPr>
        </p:nvSpPr>
        <p:spPr>
          <a:xfrm>
            <a:off x="677334" y="1352551"/>
            <a:ext cx="8596668" cy="4688812"/>
          </a:xfrm>
        </p:spPr>
        <p:txBody>
          <a:bodyPr>
            <a:normAutofit lnSpcReduction="10000"/>
          </a:bodyPr>
          <a:lstStyle/>
          <a:p>
            <a:pPr marR="0" lvl="0">
              <a:spcBef>
                <a:spcPts val="180"/>
              </a:spcBef>
              <a:spcAft>
                <a:spcPts val="0"/>
              </a:spcAft>
              <a:buFont typeface="Wingdings" panose="05000000000000000000" pitchFamily="2" charset="2"/>
              <a:buChar char="Ø"/>
            </a:pPr>
            <a:r>
              <a:rPr lang="en-US" sz="2800" b="1" dirty="0">
                <a:effectLst/>
                <a:latin typeface="Times New Roman" panose="02020603050405020304" pitchFamily="18" charset="0"/>
                <a:ea typeface="Calibri" panose="020F0502020204030204" pitchFamily="34" charset="0"/>
              </a:rPr>
              <a:t>Data Preprocessing</a:t>
            </a:r>
            <a:endParaRPr lang="en-US" sz="2800" dirty="0">
              <a:effectLst/>
              <a:latin typeface="Calibri" panose="020F0502020204030204" pitchFamily="34" charset="0"/>
              <a:ea typeface="Calibri" panose="020F0502020204030204" pitchFamily="34" charset="0"/>
            </a:endParaRPr>
          </a:p>
          <a:p>
            <a:pPr>
              <a:spcBef>
                <a:spcPts val="180"/>
              </a:spcBef>
              <a:buFont typeface="Arial" panose="020B0604020202020204" pitchFamily="34" charset="0"/>
              <a:buChar char="•"/>
            </a:pPr>
            <a:r>
              <a:rPr lang="en-US" sz="1800" b="1" dirty="0">
                <a:effectLst/>
                <a:latin typeface="Times New Roman" panose="02020603050405020304" pitchFamily="18" charset="0"/>
                <a:ea typeface="Calibri" panose="020F0502020204030204" pitchFamily="34" charset="0"/>
              </a:rPr>
              <a:t>Importing data into SQL Server and updating data types</a:t>
            </a:r>
            <a:endParaRPr lang="en-US" sz="1800" dirty="0">
              <a:effectLst/>
              <a:latin typeface="Calibri" panose="020F0502020204030204" pitchFamily="34" charset="0"/>
              <a:ea typeface="Calibri" panose="020F0502020204030204" pitchFamily="34" charset="0"/>
            </a:endParaRPr>
          </a:p>
          <a:p>
            <a:pPr>
              <a:spcBef>
                <a:spcPts val="180"/>
              </a:spcBef>
              <a:buFont typeface="Arial" panose="020B0604020202020204" pitchFamily="34" charset="0"/>
              <a:buChar char="•"/>
            </a:pPr>
            <a:r>
              <a:rPr lang="en-US" sz="1800" b="1" dirty="0">
                <a:effectLst/>
                <a:latin typeface="Times New Roman" panose="02020603050405020304" pitchFamily="18" charset="0"/>
                <a:ea typeface="Calibri" panose="020F0502020204030204" pitchFamily="34" charset="0"/>
              </a:rPr>
              <a:t>Data cleaning: Removal of nulls and decimals</a:t>
            </a:r>
            <a:endParaRPr lang="en-US" sz="1800" dirty="0">
              <a:effectLst/>
              <a:latin typeface="Calibri" panose="020F0502020204030204" pitchFamily="34" charset="0"/>
              <a:ea typeface="Calibri" panose="020F0502020204030204" pitchFamily="34" charset="0"/>
            </a:endParaRPr>
          </a:p>
          <a:p>
            <a:pPr>
              <a:spcBef>
                <a:spcPts val="180"/>
              </a:spcBef>
              <a:buFont typeface="Arial" panose="020B0604020202020204" pitchFamily="34" charset="0"/>
              <a:buChar char="•"/>
            </a:pPr>
            <a:r>
              <a:rPr lang="en-US" sz="1800" b="1" dirty="0">
                <a:effectLst/>
                <a:latin typeface="Times New Roman" panose="02020603050405020304" pitchFamily="18" charset="0"/>
                <a:ea typeface="Calibri" panose="020F0502020204030204" pitchFamily="34" charset="0"/>
              </a:rPr>
              <a:t>Binarization of data</a:t>
            </a:r>
            <a:endParaRPr lang="en-US" sz="1800" dirty="0">
              <a:effectLst/>
              <a:latin typeface="Calibri" panose="020F0502020204030204" pitchFamily="34" charset="0"/>
              <a:ea typeface="Calibri" panose="020F0502020204030204" pitchFamily="34" charset="0"/>
            </a:endParaRPr>
          </a:p>
          <a:p>
            <a:pPr>
              <a:spcBef>
                <a:spcPts val="180"/>
              </a:spcBef>
              <a:buFont typeface="Arial" panose="020B0604020202020204" pitchFamily="34" charset="0"/>
              <a:buChar char="•"/>
            </a:pPr>
            <a:r>
              <a:rPr lang="en-US" sz="1800" b="1" dirty="0">
                <a:effectLst/>
                <a:latin typeface="Times New Roman" panose="02020603050405020304" pitchFamily="18" charset="0"/>
                <a:ea typeface="Calibri" panose="020F0502020204030204" pitchFamily="34" charset="0"/>
              </a:rPr>
              <a:t>Calculate BMI</a:t>
            </a:r>
            <a:endParaRPr lang="en-US" sz="1800" dirty="0">
              <a:effectLst/>
              <a:latin typeface="Calibri" panose="020F0502020204030204" pitchFamily="34" charset="0"/>
              <a:ea typeface="Calibri" panose="020F0502020204030204" pitchFamily="34" charset="0"/>
            </a:endParaRPr>
          </a:p>
          <a:p>
            <a:pPr>
              <a:spcBef>
                <a:spcPts val="180"/>
              </a:spcBef>
              <a:buFont typeface="Arial" panose="020B0604020202020204" pitchFamily="34" charset="0"/>
              <a:buChar char="•"/>
            </a:pPr>
            <a:r>
              <a:rPr lang="en-US" sz="1800" b="1" dirty="0">
                <a:effectLst/>
                <a:latin typeface="Times New Roman" panose="02020603050405020304" pitchFamily="18" charset="0"/>
                <a:ea typeface="Calibri" panose="020F0502020204030204" pitchFamily="34" charset="0"/>
              </a:rPr>
              <a:t>Categorization of BMI</a:t>
            </a:r>
            <a:endParaRPr lang="en-US" sz="1800" dirty="0">
              <a:effectLst/>
              <a:latin typeface="Calibri" panose="020F0502020204030204" pitchFamily="34" charset="0"/>
              <a:ea typeface="Calibri" panose="020F0502020204030204" pitchFamily="34" charset="0"/>
            </a:endParaRPr>
          </a:p>
          <a:p>
            <a:pPr>
              <a:spcBef>
                <a:spcPts val="180"/>
              </a:spcBef>
              <a:buFont typeface="Arial" panose="020B0604020202020204" pitchFamily="34" charset="0"/>
              <a:buChar char="•"/>
            </a:pPr>
            <a:r>
              <a:rPr lang="en-US" sz="1800" b="1" dirty="0">
                <a:effectLst/>
                <a:latin typeface="Times New Roman" panose="02020603050405020304" pitchFamily="18" charset="0"/>
                <a:ea typeface="Calibri" panose="020F0502020204030204" pitchFamily="34" charset="0"/>
              </a:rPr>
              <a:t>Joining the tables</a:t>
            </a:r>
            <a:endParaRPr lang="en-US" sz="1800" dirty="0">
              <a:effectLst/>
              <a:latin typeface="Calibri" panose="020F0502020204030204" pitchFamily="34" charset="0"/>
              <a:ea typeface="Calibri" panose="020F0502020204030204" pitchFamily="34" charset="0"/>
            </a:endParaRPr>
          </a:p>
          <a:p>
            <a:pPr>
              <a:spcBef>
                <a:spcPts val="180"/>
              </a:spcBef>
              <a:buFont typeface="Arial" panose="020B0604020202020204" pitchFamily="34" charset="0"/>
              <a:buChar char="•"/>
            </a:pPr>
            <a:r>
              <a:rPr lang="en-US" sz="1800" b="1" dirty="0">
                <a:effectLst/>
                <a:latin typeface="Times New Roman" panose="02020603050405020304" pitchFamily="18" charset="0"/>
                <a:ea typeface="Calibri" panose="020F0502020204030204" pitchFamily="34" charset="0"/>
              </a:rPr>
              <a:t>Data featuring/ Splitting the data for data analysis.</a:t>
            </a:r>
            <a:endParaRPr lang="en-US" sz="1800" dirty="0">
              <a:effectLst/>
              <a:latin typeface="Calibri" panose="020F0502020204030204" pitchFamily="34" charset="0"/>
              <a:ea typeface="Calibri" panose="020F0502020204030204" pitchFamily="34" charset="0"/>
            </a:endParaRPr>
          </a:p>
          <a:p>
            <a:pPr>
              <a:buFont typeface="Wingdings" panose="05000000000000000000" pitchFamily="2" charset="2"/>
              <a:buChar char="Ø"/>
            </a:pPr>
            <a:r>
              <a:rPr lang="en-US" sz="2600" b="1" kern="0" dirty="0">
                <a:effectLst/>
                <a:latin typeface="Times New Roman" panose="02020603050405020304" pitchFamily="18" charset="0"/>
                <a:ea typeface="Calibri" panose="020F0502020204030204" pitchFamily="34" charset="0"/>
              </a:rPr>
              <a:t>Data analysis using WEKA</a:t>
            </a:r>
          </a:p>
          <a:p>
            <a:pPr>
              <a:buFont typeface="Arial" panose="020B0604020202020204" pitchFamily="34" charset="0"/>
              <a:buChar char="•"/>
            </a:pPr>
            <a:r>
              <a:rPr lang="en-US" b="1" kern="0" dirty="0">
                <a:latin typeface="Times New Roman" panose="02020603050405020304" pitchFamily="18" charset="0"/>
                <a:ea typeface="Calibri" panose="020F0502020204030204" pitchFamily="34" charset="0"/>
              </a:rPr>
              <a:t>Logistic regression</a:t>
            </a:r>
          </a:p>
          <a:p>
            <a:pPr>
              <a:buFont typeface="Arial" panose="020B0604020202020204" pitchFamily="34" charset="0"/>
              <a:buChar char="•"/>
            </a:pPr>
            <a:r>
              <a:rPr lang="en-US" sz="1800" b="1" kern="0" dirty="0">
                <a:effectLst/>
                <a:latin typeface="Times New Roman" panose="02020603050405020304" pitchFamily="18" charset="0"/>
                <a:ea typeface="Calibri" panose="020F0502020204030204" pitchFamily="34" charset="0"/>
              </a:rPr>
              <a:t>Naïve bays</a:t>
            </a:r>
          </a:p>
          <a:p>
            <a:pPr>
              <a:buFont typeface="Arial" panose="020B0604020202020204" pitchFamily="34" charset="0"/>
              <a:buChar char="•"/>
            </a:pPr>
            <a:r>
              <a:rPr lang="en-US" b="1" kern="0" dirty="0">
                <a:latin typeface="Times New Roman" panose="02020603050405020304" pitchFamily="18" charset="0"/>
                <a:ea typeface="Calibri" panose="020F0502020204030204" pitchFamily="34" charset="0"/>
              </a:rPr>
              <a:t>Random forest</a:t>
            </a:r>
          </a:p>
          <a:p>
            <a:pPr>
              <a:buFont typeface="Arial" panose="020B0604020202020204" pitchFamily="34" charset="0"/>
              <a:buChar char="•"/>
            </a:pPr>
            <a:r>
              <a:rPr lang="en-US" sz="1800" b="1" kern="0" dirty="0">
                <a:effectLst/>
                <a:latin typeface="Times New Roman" panose="02020603050405020304" pitchFamily="18" charset="0"/>
                <a:ea typeface="Calibri" panose="020F0502020204030204" pitchFamily="34" charset="0"/>
              </a:rPr>
              <a:t>Random tree</a:t>
            </a:r>
          </a:p>
          <a:p>
            <a:endParaRPr lang="en-US" dirty="0"/>
          </a:p>
        </p:txBody>
      </p:sp>
      <p:pic>
        <p:nvPicPr>
          <p:cNvPr id="5" name="Audio 4">
            <a:hlinkClick r:id="" action="ppaction://media"/>
            <a:extLst>
              <a:ext uri="{FF2B5EF4-FFF2-40B4-BE49-F238E27FC236}">
                <a16:creationId xmlns:a16="http://schemas.microsoft.com/office/drawing/2014/main" id="{B4815A64-F10B-6CAF-E93A-D606C8324D1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14141691"/>
      </p:ext>
    </p:extLst>
  </p:cSld>
  <p:clrMapOvr>
    <a:masterClrMapping/>
  </p:clrMapOvr>
  <mc:AlternateContent xmlns:mc="http://schemas.openxmlformats.org/markup-compatibility/2006">
    <mc:Choice xmlns:p14="http://schemas.microsoft.com/office/powerpoint/2010/main" Requires="p14">
      <p:transition spd="slow" p14:dur="2000" advTm="48253"/>
    </mc:Choice>
    <mc:Fallback>
      <p:transition spd="slow" advTm="482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54C23-AAB7-0BA4-7DF8-69CE314C7DA1}"/>
              </a:ext>
            </a:extLst>
          </p:cNvPr>
          <p:cNvSpPr>
            <a:spLocks noGrp="1"/>
          </p:cNvSpPr>
          <p:nvPr>
            <p:ph type="title"/>
          </p:nvPr>
        </p:nvSpPr>
        <p:spPr/>
        <p:txBody>
          <a:bodyPr/>
          <a:lstStyle/>
          <a:p>
            <a:r>
              <a:rPr lang="en-US" dirty="0">
                <a:solidFill>
                  <a:schemeClr val="tx1"/>
                </a:solidFill>
                <a:latin typeface="Algerian" panose="04020705040A02060702" pitchFamily="82" charset="0"/>
              </a:rPr>
              <a:t>DATA CLEANING: REMOVING NULLS AND DECIMALS</a:t>
            </a:r>
          </a:p>
        </p:txBody>
      </p:sp>
      <p:pic>
        <p:nvPicPr>
          <p:cNvPr id="6" name="Content Placeholder 5" descr="A screenshot of a computer&#10;&#10;Description automatically generated with medium confidence">
            <a:extLst>
              <a:ext uri="{FF2B5EF4-FFF2-40B4-BE49-F238E27FC236}">
                <a16:creationId xmlns:a16="http://schemas.microsoft.com/office/drawing/2014/main" id="{EE156E57-88E1-CD78-3A05-D281898A1ECE}"/>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723246" y="3141103"/>
            <a:ext cx="4092295" cy="1920406"/>
          </a:xfrm>
          <a:prstGeom prst="rect">
            <a:avLst/>
          </a:prstGeom>
          <a:noFill/>
          <a:ln>
            <a:noFill/>
          </a:ln>
        </p:spPr>
      </p:pic>
      <p:pic>
        <p:nvPicPr>
          <p:cNvPr id="7" name="Content Placeholder 6" descr="A screenshot of a computer&#10;&#10;Description automatically generated">
            <a:extLst>
              <a:ext uri="{FF2B5EF4-FFF2-40B4-BE49-F238E27FC236}">
                <a16:creationId xmlns:a16="http://schemas.microsoft.com/office/drawing/2014/main" id="{7C84175D-16E6-8DFA-10DD-D95D8811720B}"/>
              </a:ext>
            </a:extLst>
          </p:cNvPr>
          <p:cNvPicPr>
            <a:picLocks noGrp="1" noChangeAspect="1"/>
          </p:cNvPicPr>
          <p:nvPr>
            <p:ph sz="half" idx="2"/>
          </p:nvPr>
        </p:nvPicPr>
        <p:blipFill rotWithShape="1">
          <a:blip r:embed="rId5">
            <a:extLst>
              <a:ext uri="{28A0092B-C50C-407E-A947-70E740481C1C}">
                <a14:useLocalDpi xmlns:a14="http://schemas.microsoft.com/office/drawing/2010/main" val="0"/>
              </a:ext>
            </a:extLst>
          </a:blip>
          <a:srcRect l="19176" t="50122" r="39789" b="8521"/>
          <a:stretch/>
        </p:blipFill>
        <p:spPr bwMode="auto">
          <a:xfrm>
            <a:off x="5089525" y="2915138"/>
            <a:ext cx="4184650" cy="2372336"/>
          </a:xfrm>
          <a:prstGeom prst="rect">
            <a:avLst/>
          </a:prstGeom>
          <a:noFill/>
          <a:ln>
            <a:noFill/>
          </a:ln>
          <a:extLst>
            <a:ext uri="{53640926-AAD7-44D8-BBD7-CCE9431645EC}">
              <a14:shadowObscured xmlns:a14="http://schemas.microsoft.com/office/drawing/2010/main"/>
            </a:ext>
          </a:extLst>
        </p:spPr>
      </p:pic>
      <p:pic>
        <p:nvPicPr>
          <p:cNvPr id="4" name="Audio 3">
            <a:hlinkClick r:id="" action="ppaction://media"/>
            <a:extLst>
              <a:ext uri="{FF2B5EF4-FFF2-40B4-BE49-F238E27FC236}">
                <a16:creationId xmlns:a16="http://schemas.microsoft.com/office/drawing/2014/main" id="{AE25197A-EB01-2AF3-2663-F0C7DD74748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44003544"/>
      </p:ext>
    </p:extLst>
  </p:cSld>
  <p:clrMapOvr>
    <a:masterClrMapping/>
  </p:clrMapOvr>
  <mc:AlternateContent xmlns:mc="http://schemas.openxmlformats.org/markup-compatibility/2006">
    <mc:Choice xmlns:p14="http://schemas.microsoft.com/office/powerpoint/2010/main" Requires="p14">
      <p:transition spd="slow" p14:dur="2000" advTm="8291"/>
    </mc:Choice>
    <mc:Fallback>
      <p:transition spd="slow" advTm="82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84AF0-FC3C-6C13-EDAD-C0DD38FBC79A}"/>
              </a:ext>
            </a:extLst>
          </p:cNvPr>
          <p:cNvSpPr>
            <a:spLocks noGrp="1"/>
          </p:cNvSpPr>
          <p:nvPr>
            <p:ph type="title"/>
          </p:nvPr>
        </p:nvSpPr>
        <p:spPr/>
        <p:txBody>
          <a:bodyPr/>
          <a:lstStyle/>
          <a:p>
            <a:r>
              <a:rPr lang="en-US" dirty="0">
                <a:solidFill>
                  <a:schemeClr val="tx1"/>
                </a:solidFill>
                <a:latin typeface="Algerian" panose="04020705040A02060702" pitchFamily="82" charset="0"/>
              </a:rPr>
              <a:t>BINARIZATION OF THE DATA</a:t>
            </a:r>
          </a:p>
        </p:txBody>
      </p:sp>
      <p:sp>
        <p:nvSpPr>
          <p:cNvPr id="3" name="Content Placeholder 2">
            <a:extLst>
              <a:ext uri="{FF2B5EF4-FFF2-40B4-BE49-F238E27FC236}">
                <a16:creationId xmlns:a16="http://schemas.microsoft.com/office/drawing/2014/main" id="{9421FAA8-8E2F-2145-898F-DF0B997593CB}"/>
              </a:ext>
            </a:extLst>
          </p:cNvPr>
          <p:cNvSpPr>
            <a:spLocks noGrp="1"/>
          </p:cNvSpPr>
          <p:nvPr>
            <p:ph sz="half" idx="1"/>
          </p:nvPr>
        </p:nvSpPr>
        <p:spPr/>
        <p:txBody>
          <a:bodyPr/>
          <a:lstStyle/>
          <a:p>
            <a:r>
              <a:rPr lang="en-US" sz="1800" kern="0" dirty="0">
                <a:effectLst/>
                <a:latin typeface="Times New Roman" panose="02020603050405020304" pitchFamily="18" charset="0"/>
                <a:ea typeface="Calibri" panose="020F0502020204030204" pitchFamily="34" charset="0"/>
              </a:rPr>
              <a:t>To facilitate the modeling process in Weka and conduct frequent itemset mining for association analysis, we transformed the categorical attributes into a binary representation. This involved binarizing the attributes into '0' and '1' categories, based on specific criteria. By binarizing the categorical attributes in this manner, we were able to transform the dataset into a format suitable for conducting association mining using frequent itemset algorithms in Weka. </a:t>
            </a:r>
            <a:endParaRPr lang="en-US" dirty="0"/>
          </a:p>
        </p:txBody>
      </p:sp>
      <p:sp>
        <p:nvSpPr>
          <p:cNvPr id="4" name="Content Placeholder 3">
            <a:extLst>
              <a:ext uri="{FF2B5EF4-FFF2-40B4-BE49-F238E27FC236}">
                <a16:creationId xmlns:a16="http://schemas.microsoft.com/office/drawing/2014/main" id="{0FED3D08-EF10-ACE0-FDFB-D1B12C972D9A}"/>
              </a:ext>
            </a:extLst>
          </p:cNvPr>
          <p:cNvSpPr>
            <a:spLocks noGrp="1"/>
          </p:cNvSpPr>
          <p:nvPr>
            <p:ph sz="half" idx="2"/>
          </p:nvPr>
        </p:nvSpPr>
        <p:spPr/>
        <p:txBody>
          <a:bodyPr/>
          <a:lstStyle/>
          <a:p>
            <a:endParaRPr lang="en-US"/>
          </a:p>
        </p:txBody>
      </p:sp>
      <p:pic>
        <p:nvPicPr>
          <p:cNvPr id="5" name="Picture 4" descr="A screenshot of a calendar&#10;&#10;Description automatically generated with medium confidence">
            <a:extLst>
              <a:ext uri="{FF2B5EF4-FFF2-40B4-BE49-F238E27FC236}">
                <a16:creationId xmlns:a16="http://schemas.microsoft.com/office/drawing/2014/main" id="{7842759B-0F85-D524-7FDB-4CE9877E363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72050" y="2076450"/>
            <a:ext cx="4848224" cy="4350035"/>
          </a:xfrm>
          <a:prstGeom prst="rect">
            <a:avLst/>
          </a:prstGeom>
          <a:noFill/>
          <a:ln>
            <a:noFill/>
          </a:ln>
        </p:spPr>
      </p:pic>
      <p:pic>
        <p:nvPicPr>
          <p:cNvPr id="7" name="Audio 6">
            <a:hlinkClick r:id="" action="ppaction://media"/>
            <a:extLst>
              <a:ext uri="{FF2B5EF4-FFF2-40B4-BE49-F238E27FC236}">
                <a16:creationId xmlns:a16="http://schemas.microsoft.com/office/drawing/2014/main" id="{9951A35A-440C-A7A9-B5D4-24AD81BA653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3649038"/>
      </p:ext>
    </p:extLst>
  </p:cSld>
  <p:clrMapOvr>
    <a:masterClrMapping/>
  </p:clrMapOvr>
  <mc:AlternateContent xmlns:mc="http://schemas.openxmlformats.org/markup-compatibility/2006">
    <mc:Choice xmlns:p14="http://schemas.microsoft.com/office/powerpoint/2010/main" Requires="p14">
      <p:transition spd="slow" p14:dur="2000" advTm="31640"/>
    </mc:Choice>
    <mc:Fallback>
      <p:transition spd="slow" advTm="316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2C89E-80D3-3B2C-D328-EF09FBEEFCF4}"/>
              </a:ext>
            </a:extLst>
          </p:cNvPr>
          <p:cNvSpPr>
            <a:spLocks noGrp="1"/>
          </p:cNvSpPr>
          <p:nvPr>
            <p:ph type="title"/>
          </p:nvPr>
        </p:nvSpPr>
        <p:spPr/>
        <p:txBody>
          <a:bodyPr/>
          <a:lstStyle/>
          <a:p>
            <a:r>
              <a:rPr lang="en-US" dirty="0">
                <a:solidFill>
                  <a:schemeClr val="tx1"/>
                </a:solidFill>
                <a:latin typeface="Algerian" panose="04020705040A02060702" pitchFamily="82" charset="0"/>
              </a:rPr>
              <a:t>CALCULATING BMI</a:t>
            </a:r>
          </a:p>
        </p:txBody>
      </p:sp>
      <p:sp>
        <p:nvSpPr>
          <p:cNvPr id="3" name="Content Placeholder 2">
            <a:extLst>
              <a:ext uri="{FF2B5EF4-FFF2-40B4-BE49-F238E27FC236}">
                <a16:creationId xmlns:a16="http://schemas.microsoft.com/office/drawing/2014/main" id="{A4127D28-3C86-BD4F-902E-7C9C4A7FCA59}"/>
              </a:ext>
            </a:extLst>
          </p:cNvPr>
          <p:cNvSpPr>
            <a:spLocks noGrp="1"/>
          </p:cNvSpPr>
          <p:nvPr>
            <p:ph sz="half" idx="1"/>
          </p:nvPr>
        </p:nvSpPr>
        <p:spPr/>
        <p:txBody>
          <a:bodyPr/>
          <a:lstStyle/>
          <a:p>
            <a:pPr marL="457200" marR="0" algn="just">
              <a:spcBef>
                <a:spcPts val="0"/>
              </a:spcBef>
              <a:spcAft>
                <a:spcPts val="0"/>
              </a:spcAft>
            </a:pPr>
            <a:r>
              <a:rPr lang="en-US" sz="1800" dirty="0">
                <a:effectLst/>
                <a:latin typeface="Times New Roman" panose="02020603050405020304" pitchFamily="18" charset="0"/>
                <a:ea typeface="Calibri" panose="020F0502020204030204" pitchFamily="34" charset="0"/>
              </a:rPr>
              <a:t>Body Mass Index (BMI) is a metric used to estimate an individual's body fat based on their weight and height. It is calculated by dividing the weight in kilograms by the square of the height in meters. Here's the formula:</a:t>
            </a: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rPr>
              <a:t>BMI = weight (kg) / (height (m))^2</a:t>
            </a:r>
            <a:endParaRPr lang="en-US" sz="1800" dirty="0">
              <a:effectLst/>
              <a:latin typeface="Calibri" panose="020F0502020204030204" pitchFamily="34" charset="0"/>
              <a:ea typeface="Calibri" panose="020F0502020204030204" pitchFamily="34" charset="0"/>
            </a:endParaRPr>
          </a:p>
          <a:p>
            <a:pPr marL="0" indent="0">
              <a:buNone/>
            </a:pPr>
            <a:endParaRPr lang="en-US" dirty="0"/>
          </a:p>
        </p:txBody>
      </p:sp>
      <p:pic>
        <p:nvPicPr>
          <p:cNvPr id="5" name="Content Placeholder 4">
            <a:extLst>
              <a:ext uri="{FF2B5EF4-FFF2-40B4-BE49-F238E27FC236}">
                <a16:creationId xmlns:a16="http://schemas.microsoft.com/office/drawing/2014/main" id="{44609B88-CA25-D967-E406-F6509C9AA0AA}"/>
              </a:ext>
            </a:extLst>
          </p:cNvPr>
          <p:cNvPicPr>
            <a:picLocks noGrp="1" noChangeAspect="1"/>
          </p:cNvPicPr>
          <p:nvPr>
            <p:ph sz="half" idx="2"/>
          </p:nvPr>
        </p:nvPicPr>
        <p:blipFill rotWithShape="1">
          <a:blip r:embed="rId4"/>
          <a:srcRect r="82777"/>
          <a:stretch/>
        </p:blipFill>
        <p:spPr>
          <a:xfrm>
            <a:off x="5848350" y="1143000"/>
            <a:ext cx="2895600" cy="4152900"/>
          </a:xfrm>
          <a:prstGeom prst="rect">
            <a:avLst/>
          </a:prstGeom>
        </p:spPr>
      </p:pic>
      <p:pic>
        <p:nvPicPr>
          <p:cNvPr id="6" name="Audio 5">
            <a:hlinkClick r:id="" action="ppaction://media"/>
            <a:extLst>
              <a:ext uri="{FF2B5EF4-FFF2-40B4-BE49-F238E27FC236}">
                <a16:creationId xmlns:a16="http://schemas.microsoft.com/office/drawing/2014/main" id="{AB081767-F8DF-FA6B-ED21-881AB0762DE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51216587"/>
      </p:ext>
    </p:extLst>
  </p:cSld>
  <p:clrMapOvr>
    <a:masterClrMapping/>
  </p:clrMapOvr>
  <mc:AlternateContent xmlns:mc="http://schemas.openxmlformats.org/markup-compatibility/2006">
    <mc:Choice xmlns:p14="http://schemas.microsoft.com/office/powerpoint/2010/main" Requires="p14">
      <p:transition spd="slow" p14:dur="2000" advTm="14376"/>
    </mc:Choice>
    <mc:Fallback>
      <p:transition spd="slow" advTm="14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308</TotalTime>
  <Words>1690</Words>
  <Application>Microsoft Office PowerPoint</Application>
  <PresentationFormat>Widescreen</PresentationFormat>
  <Paragraphs>86</Paragraphs>
  <Slides>19</Slides>
  <Notes>2</Notes>
  <HiddenSlides>0</HiddenSlides>
  <MMClips>19</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Algerian</vt:lpstr>
      <vt:lpstr>Arial</vt:lpstr>
      <vt:lpstr>Calibri</vt:lpstr>
      <vt:lpstr>Symbol</vt:lpstr>
      <vt:lpstr>Times New Roman</vt:lpstr>
      <vt:lpstr>Trebuchet MS</vt:lpstr>
      <vt:lpstr>Wingdings</vt:lpstr>
      <vt:lpstr>Wingdings 3</vt:lpstr>
      <vt:lpstr>Facet</vt:lpstr>
      <vt:lpstr>DATA MINING TECHNIQUES TO ESTIMATE OBESITY LEVELS</vt:lpstr>
      <vt:lpstr>Intorduction</vt:lpstr>
      <vt:lpstr>AIM OF THE STUDY</vt:lpstr>
      <vt:lpstr>DATA SOURCE</vt:lpstr>
      <vt:lpstr>Methodology </vt:lpstr>
      <vt:lpstr>Steps for Processing the Data</vt:lpstr>
      <vt:lpstr>DATA CLEANING: REMOVING NULLS AND DECIMALS</vt:lpstr>
      <vt:lpstr>BINARIZATION OF THE DATA</vt:lpstr>
      <vt:lpstr>CALCULATING BMI</vt:lpstr>
      <vt:lpstr>Categorization of BMI Attribute as underweight, normal, overweight</vt:lpstr>
      <vt:lpstr>Join the tables :</vt:lpstr>
      <vt:lpstr>Splitting the data for Data Analysis: </vt:lpstr>
      <vt:lpstr>DATA ANALYSIS USING WEKA:</vt:lpstr>
      <vt:lpstr>RESULTS: </vt:lpstr>
      <vt:lpstr>RESULTS:</vt:lpstr>
      <vt:lpstr>Conclusion</vt:lpstr>
      <vt:lpstr>LIMITATIONS </vt:lpstr>
      <vt:lpstr>RECOMMENDATIONS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 TECHNIQUES TO ESTIMATE OBESITY LEVELS</dc:title>
  <dc:creator>Hema latha kotapati</dc:creator>
  <cp:lastModifiedBy>Hema latha kotapati</cp:lastModifiedBy>
  <cp:revision>2</cp:revision>
  <dcterms:created xsi:type="dcterms:W3CDTF">2023-05-14T14:48:33Z</dcterms:created>
  <dcterms:modified xsi:type="dcterms:W3CDTF">2023-05-14T19:59:19Z</dcterms:modified>
</cp:coreProperties>
</file>